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9"/>
  </p:notesMasterIdLst>
  <p:sldIdLst>
    <p:sldId id="256" r:id="rId2"/>
    <p:sldId id="257" r:id="rId3"/>
    <p:sldId id="264" r:id="rId4"/>
    <p:sldId id="265" r:id="rId5"/>
    <p:sldId id="266" r:id="rId6"/>
    <p:sldId id="261" r:id="rId7"/>
    <p:sldId id="258" r:id="rId8"/>
  </p:sldIdLst>
  <p:sldSz cx="9906000" cy="6858000" type="A4"/>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78" autoAdjust="0"/>
  </p:normalViewPr>
  <p:slideViewPr>
    <p:cSldViewPr snapToGrid="0">
      <p:cViewPr>
        <p:scale>
          <a:sx n="60" d="100"/>
          <a:sy n="60" d="100"/>
        </p:scale>
        <p:origin x="-1500" y="-9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C8DB4-B59A-46D4-803A-3C8BE3F3EC91}" type="datetimeFigureOut">
              <a:rPr lang="sv-SE" smtClean="0"/>
              <a:t>2015-04-01</a:t>
            </a:fld>
            <a:endParaRPr lang="sv-SE"/>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333E2-7E51-4C6A-90C6-F23D7F7E297D}" type="slidenum">
              <a:rPr lang="sv-SE" smtClean="0"/>
              <a:t>‹#›</a:t>
            </a:fld>
            <a:endParaRPr lang="sv-SE"/>
          </a:p>
        </p:txBody>
      </p:sp>
    </p:spTree>
    <p:extLst>
      <p:ext uri="{BB962C8B-B14F-4D97-AF65-F5344CB8AC3E}">
        <p14:creationId xmlns:p14="http://schemas.microsoft.com/office/powerpoint/2010/main" val="3360626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noProof="0" dirty="0" smtClean="0"/>
          </a:p>
        </p:txBody>
      </p:sp>
      <p:sp>
        <p:nvSpPr>
          <p:cNvPr id="4" name="Slide Number Placeholder 3"/>
          <p:cNvSpPr>
            <a:spLocks noGrp="1"/>
          </p:cNvSpPr>
          <p:nvPr>
            <p:ph type="sldNum" sz="quarter" idx="10"/>
          </p:nvPr>
        </p:nvSpPr>
        <p:spPr/>
        <p:txBody>
          <a:bodyPr/>
          <a:lstStyle/>
          <a:p>
            <a:fld id="{25D333E2-7E51-4C6A-90C6-F23D7F7E297D}" type="slidenum">
              <a:rPr lang="sv-SE" smtClean="0"/>
              <a:t>2</a:t>
            </a:fld>
            <a:endParaRPr lang="sv-SE"/>
          </a:p>
        </p:txBody>
      </p:sp>
    </p:spTree>
    <p:extLst>
      <p:ext uri="{BB962C8B-B14F-4D97-AF65-F5344CB8AC3E}">
        <p14:creationId xmlns:p14="http://schemas.microsoft.com/office/powerpoint/2010/main" val="119621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 </a:t>
            </a:r>
            <a:r>
              <a:rPr lang="en-GB" sz="1200" dirty="0" smtClean="0"/>
              <a:t>recent study in Finland showed that more than 40% of customers would likely decline a competitive offer if it led to separate invoices. In the longer perspective, service offering development and market efficiency are outweighing the combined invoice as reasons for implementing the supplier centric model.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sv-SE" dirty="0"/>
          </a:p>
        </p:txBody>
      </p:sp>
      <p:sp>
        <p:nvSpPr>
          <p:cNvPr id="4" name="Slide Number Placeholder 3"/>
          <p:cNvSpPr>
            <a:spLocks noGrp="1"/>
          </p:cNvSpPr>
          <p:nvPr>
            <p:ph type="sldNum" sz="quarter" idx="10"/>
          </p:nvPr>
        </p:nvSpPr>
        <p:spPr/>
        <p:txBody>
          <a:bodyPr/>
          <a:lstStyle/>
          <a:p>
            <a:fld id="{25D333E2-7E51-4C6A-90C6-F23D7F7E297D}" type="slidenum">
              <a:rPr lang="sv-SE" smtClean="0"/>
              <a:t>3</a:t>
            </a:fld>
            <a:endParaRPr lang="sv-SE"/>
          </a:p>
        </p:txBody>
      </p:sp>
    </p:spTree>
    <p:extLst>
      <p:ext uri="{BB962C8B-B14F-4D97-AF65-F5344CB8AC3E}">
        <p14:creationId xmlns:p14="http://schemas.microsoft.com/office/powerpoint/2010/main" val="193192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1200" dirty="0" smtClean="0"/>
          </a:p>
          <a:p>
            <a:endParaRPr lang="sv-SE" baseline="0" dirty="0" smtClean="0"/>
          </a:p>
          <a:p>
            <a:endParaRPr lang="sv-SE" dirty="0"/>
          </a:p>
        </p:txBody>
      </p:sp>
      <p:sp>
        <p:nvSpPr>
          <p:cNvPr id="4" name="Slide Number Placeholder 3"/>
          <p:cNvSpPr>
            <a:spLocks noGrp="1"/>
          </p:cNvSpPr>
          <p:nvPr>
            <p:ph type="sldNum" sz="quarter" idx="10"/>
          </p:nvPr>
        </p:nvSpPr>
        <p:spPr/>
        <p:txBody>
          <a:bodyPr/>
          <a:lstStyle/>
          <a:p>
            <a:fld id="{25D333E2-7E51-4C6A-90C6-F23D7F7E297D}" type="slidenum">
              <a:rPr lang="sv-SE" smtClean="0"/>
              <a:t>4</a:t>
            </a:fld>
            <a:endParaRPr lang="sv-SE"/>
          </a:p>
        </p:txBody>
      </p:sp>
    </p:spTree>
    <p:extLst>
      <p:ext uri="{BB962C8B-B14F-4D97-AF65-F5344CB8AC3E}">
        <p14:creationId xmlns:p14="http://schemas.microsoft.com/office/powerpoint/2010/main" val="637632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25D333E2-7E51-4C6A-90C6-F23D7F7E297D}" type="slidenum">
              <a:rPr lang="sv-SE" smtClean="0"/>
              <a:t>5</a:t>
            </a:fld>
            <a:endParaRPr lang="sv-SE"/>
          </a:p>
        </p:txBody>
      </p:sp>
    </p:spTree>
    <p:extLst>
      <p:ext uri="{BB962C8B-B14F-4D97-AF65-F5344CB8AC3E}">
        <p14:creationId xmlns:p14="http://schemas.microsoft.com/office/powerpoint/2010/main" val="183685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25D333E2-7E51-4C6A-90C6-F23D7F7E297D}" type="slidenum">
              <a:rPr lang="sv-SE" smtClean="0"/>
              <a:t>6</a:t>
            </a:fld>
            <a:endParaRPr lang="sv-SE"/>
          </a:p>
        </p:txBody>
      </p:sp>
    </p:spTree>
    <p:extLst>
      <p:ext uri="{BB962C8B-B14F-4D97-AF65-F5344CB8AC3E}">
        <p14:creationId xmlns:p14="http://schemas.microsoft.com/office/powerpoint/2010/main" val="305317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25D333E2-7E51-4C6A-90C6-F23D7F7E297D}" type="slidenum">
              <a:rPr lang="sv-SE" smtClean="0"/>
              <a:t>7</a:t>
            </a:fld>
            <a:endParaRPr lang="sv-SE"/>
          </a:p>
        </p:txBody>
      </p:sp>
    </p:spTree>
    <p:extLst>
      <p:ext uri="{BB962C8B-B14F-4D97-AF65-F5344CB8AC3E}">
        <p14:creationId xmlns:p14="http://schemas.microsoft.com/office/powerpoint/2010/main" val="4012474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p:cSld name="title_slide">
    <p:spTree>
      <p:nvGrpSpPr>
        <p:cNvPr id="1" name=""/>
        <p:cNvGrpSpPr/>
        <p:nvPr/>
      </p:nvGrpSpPr>
      <p:grpSpPr>
        <a:xfrm>
          <a:off x="0" y="0"/>
          <a:ext cx="0" cy="0"/>
          <a:chOff x="0" y="0"/>
          <a:chExt cx="0" cy="0"/>
        </a:xfrm>
      </p:grpSpPr>
      <p:sp>
        <p:nvSpPr>
          <p:cNvPr id="2" name="Title 1"/>
          <p:cNvSpPr>
            <a:spLocks noGrp="1"/>
          </p:cNvSpPr>
          <p:nvPr>
            <p:ph type="ctrTitle"/>
          </p:nvPr>
        </p:nvSpPr>
        <p:spPr>
          <a:xfrm>
            <a:off x="705600" y="1987200"/>
            <a:ext cx="8496001" cy="2307600"/>
          </a:xfrm>
        </p:spPr>
        <p:txBody>
          <a:bodyPr anchor="ctr" anchorCtr="0"/>
          <a:lstStyle>
            <a:lvl1pPr algn="l">
              <a:defRPr sz="6000">
                <a:solidFill>
                  <a:schemeClr val="accent2"/>
                </a:solidFill>
              </a:defRPr>
            </a:lvl1pPr>
          </a:lstStyle>
          <a:p>
            <a:r>
              <a:rPr lang="en-US" smtClean="0"/>
              <a:t>Click to edit Master title style</a:t>
            </a:r>
            <a:endParaRPr lang="fi-FI" dirty="0"/>
          </a:p>
        </p:txBody>
      </p:sp>
      <p:sp>
        <p:nvSpPr>
          <p:cNvPr id="4" name="Date Placeholder 3"/>
          <p:cNvSpPr>
            <a:spLocks noGrp="1"/>
          </p:cNvSpPr>
          <p:nvPr>
            <p:ph type="dt" sz="half" idx="10"/>
          </p:nvPr>
        </p:nvSpPr>
        <p:spPr/>
        <p:txBody>
          <a:bodyPr/>
          <a:lstStyle/>
          <a:p>
            <a:r>
              <a:rPr lang="en-US" smtClean="0"/>
              <a:t>26.3.2015</a:t>
            </a:r>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BC20A89-EEFF-4854-B12F-2CCF5E46FD2E}" type="slidenum">
              <a:rPr lang="en-US" smtClean="0"/>
              <a:t>‹#›</a:t>
            </a:fld>
            <a:endParaRPr lang="en-US"/>
          </a:p>
        </p:txBody>
      </p:sp>
      <p:sp>
        <p:nvSpPr>
          <p:cNvPr id="8" name="Text Placeholder 7"/>
          <p:cNvSpPr>
            <a:spLocks noGrp="1"/>
          </p:cNvSpPr>
          <p:nvPr>
            <p:ph type="body" sz="quarter" idx="17" hasCustomPrompt="1"/>
          </p:nvPr>
        </p:nvSpPr>
        <p:spPr>
          <a:xfrm>
            <a:off x="705599" y="4294800"/>
            <a:ext cx="8496001" cy="720000"/>
          </a:xfrm>
        </p:spPr>
        <p:txBody>
          <a:bodyPr>
            <a:normAutofit/>
          </a:bodyPr>
          <a:lstStyle>
            <a:lvl1pPr marL="0" indent="0">
              <a:buNone/>
              <a:defRPr lang="en-US" sz="2800" kern="1200" spc="-30" baseline="0" dirty="0" smtClean="0">
                <a:solidFill>
                  <a:schemeClr val="accent2"/>
                </a:solidFill>
                <a:latin typeface="+mj-lt"/>
                <a:ea typeface="+mn-ea"/>
                <a:cs typeface="+mn-cs"/>
              </a:defRPr>
            </a:lvl1pPr>
          </a:lstStyle>
          <a:p>
            <a:pPr lvl="0"/>
            <a:r>
              <a:rPr lang="en-US" dirty="0" smtClean="0"/>
              <a:t>author/presentation/date</a:t>
            </a:r>
          </a:p>
        </p:txBody>
      </p:sp>
    </p:spTree>
    <p:extLst>
      <p:ext uri="{BB962C8B-B14F-4D97-AF65-F5344CB8AC3E}">
        <p14:creationId xmlns:p14="http://schemas.microsoft.com/office/powerpoint/2010/main" val="3567491921"/>
      </p:ext>
    </p:extLst>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reserve="1">
  <p:cSld name="title_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Date Placeholder 2"/>
          <p:cNvSpPr>
            <a:spLocks noGrp="1"/>
          </p:cNvSpPr>
          <p:nvPr>
            <p:ph type="dt" sz="half" idx="10"/>
          </p:nvPr>
        </p:nvSpPr>
        <p:spPr/>
        <p:txBody>
          <a:bodyPr/>
          <a:lstStyle/>
          <a:p>
            <a:r>
              <a:rPr lang="en-US" smtClean="0"/>
              <a:t>26.3.2015</a:t>
            </a:r>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DBC20A89-EEFF-4854-B12F-2CCF5E46FD2E}" type="slidenum">
              <a:rPr lang="en-US" smtClean="0"/>
              <a:t>‹#›</a:t>
            </a:fld>
            <a:endParaRPr lang="en-US"/>
          </a:p>
        </p:txBody>
      </p:sp>
    </p:spTree>
    <p:extLst>
      <p:ext uri="{BB962C8B-B14F-4D97-AF65-F5344CB8AC3E}">
        <p14:creationId xmlns:p14="http://schemas.microsoft.com/office/powerpoint/2010/main" val="1936966262"/>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26.3.2015</a:t>
            </a:r>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DBC20A89-EEFF-4854-B12F-2CCF5E46FD2E}"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fi-FI"/>
          </a:p>
        </p:txBody>
      </p:sp>
      <p:sp>
        <p:nvSpPr>
          <p:cNvPr id="7" name="dlogoplaceholder" hidden="1"/>
          <p:cNvSpPr txBox="1"/>
          <p:nvPr/>
        </p:nvSpPr>
        <p:spPr>
          <a:xfrm>
            <a:off x="7430401" y="6382800"/>
            <a:ext cx="2140744" cy="306000"/>
          </a:xfrm>
          <a:prstGeom prst="rect">
            <a:avLst/>
          </a:prstGeom>
          <a:noFill/>
        </p:spPr>
        <p:txBody>
          <a:bodyPr wrap="square" rtlCol="0">
            <a:noAutofit/>
          </a:bodyPr>
          <a:lstStyle/>
          <a:p>
            <a:r>
              <a:rPr lang="fi-FI" dirty="0" err="1" smtClean="0"/>
              <a:t>dlogoplaceholder</a:t>
            </a:r>
            <a:endParaRPr lang="fi-FI" dirty="0"/>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8183" t="27040" r="8588" b="30102"/>
          <a:stretch/>
        </p:blipFill>
        <p:spPr>
          <a:xfrm>
            <a:off x="7087107" y="6382800"/>
            <a:ext cx="2247640" cy="306000"/>
          </a:xfrm>
          <a:prstGeom prst="rect">
            <a:avLst/>
          </a:prstGeom>
        </p:spPr>
      </p:pic>
    </p:spTree>
    <p:extLst>
      <p:ext uri="{BB962C8B-B14F-4D97-AF65-F5344CB8AC3E}">
        <p14:creationId xmlns:p14="http://schemas.microsoft.com/office/powerpoint/2010/main" val="4258292408"/>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_No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fi-FI" smtClean="0"/>
              <a:t>26.3.2015</a:t>
            </a:r>
            <a:endParaRPr lang="fi-FI"/>
          </a:p>
        </p:txBody>
      </p:sp>
      <p:sp>
        <p:nvSpPr>
          <p:cNvPr id="4" name="Footer Placeholder 3"/>
          <p:cNvSpPr>
            <a:spLocks noGrp="1"/>
          </p:cNvSpPr>
          <p:nvPr>
            <p:ph type="ftr" sz="quarter" idx="11"/>
          </p:nvPr>
        </p:nvSpPr>
        <p:spPr/>
        <p:txBody>
          <a:bodyPr/>
          <a:lstStyle/>
          <a:p>
            <a:r>
              <a:rPr lang="fi-FI" smtClean="0"/>
              <a:t> </a:t>
            </a:r>
            <a:endParaRPr lang="fi-FI"/>
          </a:p>
        </p:txBody>
      </p:sp>
      <p:sp>
        <p:nvSpPr>
          <p:cNvPr id="5" name="Slide Number Placeholder 4"/>
          <p:cNvSpPr>
            <a:spLocks noGrp="1"/>
          </p:cNvSpPr>
          <p:nvPr>
            <p:ph type="sldNum" sz="quarter" idx="12"/>
          </p:nvPr>
        </p:nvSpPr>
        <p:spPr/>
        <p:txBody>
          <a:bodyPr/>
          <a:lstStyle/>
          <a:p>
            <a:fld id="{CC8DE4A0-638A-42D0-8221-6A6FC1776A47}" type="slidenum">
              <a:rPr lang="fi-FI" smtClean="0"/>
              <a:t>‹#›</a:t>
            </a:fld>
            <a:endParaRPr lang="fi-FI"/>
          </a:p>
        </p:txBody>
      </p:sp>
      <p:pic>
        <p:nvPicPr>
          <p:cNvPr id="6" name="Picture 1" descr="fortumspurpos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185150"/>
          </a:xfrm>
          <a:prstGeom prst="rect">
            <a:avLst/>
          </a:prstGeom>
        </p:spPr>
      </p:pic>
      <p:sp>
        <p:nvSpPr>
          <p:cNvPr id="8" name="Tekstin paikkamerkki 7"/>
          <p:cNvSpPr>
            <a:spLocks noGrp="1"/>
          </p:cNvSpPr>
          <p:nvPr>
            <p:ph type="body" sz="quarter" idx="13"/>
          </p:nvPr>
        </p:nvSpPr>
        <p:spPr>
          <a:xfrm>
            <a:off x="342000" y="486000"/>
            <a:ext cx="5403600" cy="3837600"/>
          </a:xfrm>
        </p:spPr>
        <p:txBody>
          <a:bodyPr anchor="t" anchorCtr="0"/>
          <a:lstStyle>
            <a:lvl1pPr marL="0" indent="0">
              <a:buNone/>
              <a:defRPr lang="fi-FI" sz="2800" dirty="0">
                <a:solidFill>
                  <a:srgbClr val="FFFFFF"/>
                </a:solidFill>
                <a:latin typeface="+mj-lt"/>
                <a:ea typeface="+mj-ea"/>
                <a:cs typeface="+mj-cs"/>
              </a:defRPr>
            </a:lvl1pPr>
          </a:lstStyle>
          <a:p>
            <a:pPr marL="0" lvl="0">
              <a:lnSpc>
                <a:spcPct val="90000"/>
              </a:lnSpc>
              <a:spcBef>
                <a:spcPct val="0"/>
              </a:spcBef>
            </a:pPr>
            <a:endParaRPr lang="fi-FI" dirty="0"/>
          </a:p>
        </p:txBody>
      </p:sp>
    </p:spTree>
    <p:extLst>
      <p:ext uri="{BB962C8B-B14F-4D97-AF65-F5344CB8AC3E}">
        <p14:creationId xmlns:p14="http://schemas.microsoft.com/office/powerpoint/2010/main" val="3761606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reserve="1">
  <p:cSld name="title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en-US" smtClean="0"/>
              <a:t>26.3.2015</a:t>
            </a:r>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BC20A89-EEFF-4854-B12F-2CCF5E46FD2E}" type="slidenum">
              <a:rPr lang="en-US" smtClean="0"/>
              <a:t>‹#›</a:t>
            </a:fld>
            <a:endParaRPr lang="en-US"/>
          </a:p>
        </p:txBody>
      </p:sp>
    </p:spTree>
    <p:extLst>
      <p:ext uri="{BB962C8B-B14F-4D97-AF65-F5344CB8AC3E}">
        <p14:creationId xmlns:p14="http://schemas.microsoft.com/office/powerpoint/2010/main" val="3125105864"/>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s" type="twoObj" preserve="1">
  <p:cSld name="two_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344489" y="1267200"/>
            <a:ext cx="4525962"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5035550" y="1267200"/>
            <a:ext cx="4525963" cy="47520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r>
              <a:rPr lang="en-US" smtClean="0"/>
              <a:t>26.3.2015</a:t>
            </a:r>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DBC20A89-EEFF-4854-B12F-2CCF5E46FD2E}" type="slidenum">
              <a:rPr lang="en-US" smtClean="0"/>
              <a:t>‹#›</a:t>
            </a:fld>
            <a:endParaRPr lang="en-US"/>
          </a:p>
        </p:txBody>
      </p:sp>
    </p:spTree>
    <p:extLst>
      <p:ext uri="{BB962C8B-B14F-4D97-AF65-F5344CB8AC3E}">
        <p14:creationId xmlns:p14="http://schemas.microsoft.com/office/powerpoint/2010/main" val="599973866"/>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dirty="0"/>
          </a:p>
        </p:txBody>
      </p:sp>
      <p:sp>
        <p:nvSpPr>
          <p:cNvPr id="3" name="Text Placeholder 2"/>
          <p:cNvSpPr>
            <a:spLocks noGrp="1"/>
          </p:cNvSpPr>
          <p:nvPr>
            <p:ph type="body" idx="1"/>
          </p:nvPr>
        </p:nvSpPr>
        <p:spPr>
          <a:xfrm>
            <a:off x="344489" y="1267202"/>
            <a:ext cx="4527682"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4489" y="1627200"/>
            <a:ext cx="4527682"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5032111" y="1267202"/>
            <a:ext cx="4529402"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1627200"/>
            <a:ext cx="4529402"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r>
              <a:rPr lang="en-US" smtClean="0"/>
              <a:t>26.3.2015</a:t>
            </a:r>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DBC20A89-EEFF-4854-B12F-2CCF5E46FD2E}" type="slidenum">
              <a:rPr lang="en-US" smtClean="0"/>
              <a:t>‹#›</a:t>
            </a:fld>
            <a:endParaRPr lang="en-US"/>
          </a:p>
        </p:txBody>
      </p:sp>
    </p:spTree>
    <p:extLst>
      <p:ext uri="{BB962C8B-B14F-4D97-AF65-F5344CB8AC3E}">
        <p14:creationId xmlns:p14="http://schemas.microsoft.com/office/powerpoint/2010/main" val="1298251146"/>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with Subheading" preserve="1">
  <p:cSld name="titles_and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a:xfrm>
            <a:off x="344489" y="1627200"/>
            <a:ext cx="9217025" cy="439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en-US" smtClean="0"/>
              <a:t>26.3.2015</a:t>
            </a:r>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BC20A89-EEFF-4854-B12F-2CCF5E46FD2E}" type="slidenum">
              <a:rPr lang="en-US" smtClean="0"/>
              <a:t>‹#›</a:t>
            </a:fld>
            <a:endParaRPr lang="en-US"/>
          </a:p>
        </p:txBody>
      </p:sp>
      <p:sp>
        <p:nvSpPr>
          <p:cNvPr id="7" name="Text Placeholder 2"/>
          <p:cNvSpPr>
            <a:spLocks noGrp="1"/>
          </p:cNvSpPr>
          <p:nvPr>
            <p:ph type="body" idx="13"/>
          </p:nvPr>
        </p:nvSpPr>
        <p:spPr>
          <a:xfrm>
            <a:off x="344489" y="1267202"/>
            <a:ext cx="9217025"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3262492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type="twoTxTwoObj" preserve="1">
  <p:cSld name="three_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dirty="0"/>
          </a:p>
        </p:txBody>
      </p:sp>
      <p:sp>
        <p:nvSpPr>
          <p:cNvPr id="3" name="Text Placeholder 2"/>
          <p:cNvSpPr>
            <a:spLocks noGrp="1"/>
          </p:cNvSpPr>
          <p:nvPr>
            <p:ph type="body" idx="1"/>
          </p:nvPr>
        </p:nvSpPr>
        <p:spPr>
          <a:xfrm>
            <a:off x="344488" y="1267202"/>
            <a:ext cx="2988000"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4488" y="1627200"/>
            <a:ext cx="2988000"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3456000" y="1267202"/>
            <a:ext cx="2988000"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56000" y="1627200"/>
            <a:ext cx="2988000"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r>
              <a:rPr lang="en-US" smtClean="0"/>
              <a:t>26.3.2015</a:t>
            </a:r>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DBC20A89-EEFF-4854-B12F-2CCF5E46FD2E}" type="slidenum">
              <a:rPr lang="en-US" smtClean="0"/>
              <a:t>‹#›</a:t>
            </a:fld>
            <a:endParaRPr lang="en-US"/>
          </a:p>
        </p:txBody>
      </p:sp>
      <p:sp>
        <p:nvSpPr>
          <p:cNvPr id="14" name="Text Placeholder 4"/>
          <p:cNvSpPr>
            <a:spLocks noGrp="1"/>
          </p:cNvSpPr>
          <p:nvPr>
            <p:ph type="body" sz="quarter" idx="13"/>
          </p:nvPr>
        </p:nvSpPr>
        <p:spPr>
          <a:xfrm>
            <a:off x="6570000" y="1267202"/>
            <a:ext cx="2988000" cy="288503"/>
          </a:xfrm>
        </p:spPr>
        <p:txBody>
          <a:bodyPr anchor="b"/>
          <a:lstStyle>
            <a:lvl1pPr marL="0" indent="0">
              <a:buNone/>
              <a:defRPr sz="2200" b="0" spc="-30" baseline="0">
                <a:solidFill>
                  <a:srgbClr val="335A1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5" name="Content Placeholder 5"/>
          <p:cNvSpPr>
            <a:spLocks noGrp="1"/>
          </p:cNvSpPr>
          <p:nvPr>
            <p:ph sz="quarter" idx="14"/>
          </p:nvPr>
        </p:nvSpPr>
        <p:spPr>
          <a:xfrm>
            <a:off x="6570000" y="1627200"/>
            <a:ext cx="2988000" cy="4392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extLst>
      <p:ext uri="{BB962C8B-B14F-4D97-AF65-F5344CB8AC3E}">
        <p14:creationId xmlns:p14="http://schemas.microsoft.com/office/powerpoint/2010/main" val="239912910"/>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Picture 1/2" preserve="1">
  <p:cSld name="title_and_picture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Content Placeholder 2"/>
          <p:cNvSpPr>
            <a:spLocks noGrp="1"/>
          </p:cNvSpPr>
          <p:nvPr>
            <p:ph idx="1"/>
          </p:nvPr>
        </p:nvSpPr>
        <p:spPr>
          <a:xfrm>
            <a:off x="344489" y="1267199"/>
            <a:ext cx="4536505"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en-US" smtClean="0"/>
              <a:t>26.3.2015</a:t>
            </a:r>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BC20A89-EEFF-4854-B12F-2CCF5E46FD2E}" type="slidenum">
              <a:rPr lang="en-US" smtClean="0"/>
              <a:t>‹#›</a:t>
            </a:fld>
            <a:endParaRPr lang="en-US"/>
          </a:p>
        </p:txBody>
      </p:sp>
      <p:sp>
        <p:nvSpPr>
          <p:cNvPr id="7" name="Picture Placeholder 2"/>
          <p:cNvSpPr>
            <a:spLocks noGrp="1"/>
          </p:cNvSpPr>
          <p:nvPr>
            <p:ph type="pic" idx="13"/>
          </p:nvPr>
        </p:nvSpPr>
        <p:spPr>
          <a:xfrm>
            <a:off x="5025009" y="1155602"/>
            <a:ext cx="4536505"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dirty="0"/>
          </a:p>
        </p:txBody>
      </p:sp>
    </p:spTree>
    <p:extLst>
      <p:ext uri="{BB962C8B-B14F-4D97-AF65-F5344CB8AC3E}">
        <p14:creationId xmlns:p14="http://schemas.microsoft.com/office/powerpoint/2010/main" val="1150601882"/>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Picture 1/4" preserve="1">
  <p:cSld name="title_and_picture1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3" name="Content Placeholder 2"/>
          <p:cNvSpPr>
            <a:spLocks noGrp="1"/>
          </p:cNvSpPr>
          <p:nvPr>
            <p:ph idx="1"/>
          </p:nvPr>
        </p:nvSpPr>
        <p:spPr>
          <a:xfrm>
            <a:off x="344488" y="1267200"/>
            <a:ext cx="6840761" cy="475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r>
              <a:rPr lang="en-US" smtClean="0"/>
              <a:t>26.3.2015</a:t>
            </a:r>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BC20A89-EEFF-4854-B12F-2CCF5E46FD2E}" type="slidenum">
              <a:rPr lang="en-US" smtClean="0"/>
              <a:t>‹#›</a:t>
            </a:fld>
            <a:endParaRPr lang="en-US"/>
          </a:p>
        </p:txBody>
      </p:sp>
      <p:sp>
        <p:nvSpPr>
          <p:cNvPr id="7" name="Picture Placeholder 2"/>
          <p:cNvSpPr>
            <a:spLocks noGrp="1"/>
          </p:cNvSpPr>
          <p:nvPr>
            <p:ph type="pic" idx="13"/>
          </p:nvPr>
        </p:nvSpPr>
        <p:spPr>
          <a:xfrm>
            <a:off x="7329264" y="1155602"/>
            <a:ext cx="2232250" cy="4896545"/>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dirty="0"/>
          </a:p>
        </p:txBody>
      </p:sp>
    </p:spTree>
    <p:extLst>
      <p:ext uri="{BB962C8B-B14F-4D97-AF65-F5344CB8AC3E}">
        <p14:creationId xmlns:p14="http://schemas.microsoft.com/office/powerpoint/2010/main" val="230076698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Picture 1/1" preserve="1">
  <p:cSld name="title_and_picture1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dirty="0"/>
          </a:p>
        </p:txBody>
      </p:sp>
      <p:sp>
        <p:nvSpPr>
          <p:cNvPr id="4" name="Date Placeholder 3"/>
          <p:cNvSpPr>
            <a:spLocks noGrp="1"/>
          </p:cNvSpPr>
          <p:nvPr>
            <p:ph type="dt" sz="half" idx="10"/>
          </p:nvPr>
        </p:nvSpPr>
        <p:spPr/>
        <p:txBody>
          <a:bodyPr/>
          <a:lstStyle/>
          <a:p>
            <a:r>
              <a:rPr lang="en-US" smtClean="0"/>
              <a:t>26.3.2015</a:t>
            </a:r>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DBC20A89-EEFF-4854-B12F-2CCF5E46FD2E}" type="slidenum">
              <a:rPr lang="en-US" smtClean="0"/>
              <a:t>‹#›</a:t>
            </a:fld>
            <a:endParaRPr lang="en-US"/>
          </a:p>
        </p:txBody>
      </p:sp>
      <p:sp>
        <p:nvSpPr>
          <p:cNvPr id="7" name="Picture Placeholder 2"/>
          <p:cNvSpPr>
            <a:spLocks noGrp="1"/>
          </p:cNvSpPr>
          <p:nvPr>
            <p:ph type="pic" idx="13"/>
          </p:nvPr>
        </p:nvSpPr>
        <p:spPr>
          <a:xfrm>
            <a:off x="344489" y="1155600"/>
            <a:ext cx="9217025" cy="4896544"/>
          </a:xfrm>
          <a:solidFill>
            <a:srgbClr val="C8C8C8"/>
          </a:solidFill>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dirty="0"/>
          </a:p>
        </p:txBody>
      </p:sp>
    </p:spTree>
    <p:extLst>
      <p:ext uri="{BB962C8B-B14F-4D97-AF65-F5344CB8AC3E}">
        <p14:creationId xmlns:p14="http://schemas.microsoft.com/office/powerpoint/2010/main" val="2038711881"/>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488" y="260648"/>
            <a:ext cx="9217024" cy="720000"/>
          </a:xfrm>
          <a:prstGeom prst="rect">
            <a:avLst/>
          </a:prstGeom>
        </p:spPr>
        <p:txBody>
          <a:bodyPr vert="horz" lIns="0" tIns="0" rIns="0" bIns="0" rtlCol="0" anchor="b" anchorCtr="0">
            <a:noAutofit/>
          </a:bodyPr>
          <a:lstStyle/>
          <a:p>
            <a:r>
              <a:rPr lang="en-US" smtClean="0"/>
              <a:t>Click to edit Master title style</a:t>
            </a:r>
            <a:endParaRPr lang="fi-FI" dirty="0"/>
          </a:p>
        </p:txBody>
      </p:sp>
      <p:sp>
        <p:nvSpPr>
          <p:cNvPr id="3" name="Text Placeholder 2"/>
          <p:cNvSpPr>
            <a:spLocks noGrp="1"/>
          </p:cNvSpPr>
          <p:nvPr>
            <p:ph type="body" idx="1"/>
          </p:nvPr>
        </p:nvSpPr>
        <p:spPr>
          <a:xfrm>
            <a:off x="344489" y="1267200"/>
            <a:ext cx="9217025" cy="4752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704528" y="6454800"/>
            <a:ext cx="1440160" cy="144016"/>
          </a:xfrm>
          <a:prstGeom prst="rect">
            <a:avLst/>
          </a:prstGeom>
        </p:spPr>
        <p:txBody>
          <a:bodyPr vert="horz" lIns="0" tIns="0" rIns="0" bIns="0" rtlCol="0" anchor="ctr"/>
          <a:lstStyle>
            <a:lvl1pPr algn="l">
              <a:defRPr sz="900" spc="-30" baseline="0">
                <a:solidFill>
                  <a:schemeClr val="tx1"/>
                </a:solidFill>
              </a:defRPr>
            </a:lvl1pPr>
          </a:lstStyle>
          <a:p>
            <a:r>
              <a:rPr lang="en-US" smtClean="0"/>
              <a:t>26.3.2015</a:t>
            </a:r>
            <a:endParaRPr lang="en-US"/>
          </a:p>
        </p:txBody>
      </p:sp>
      <p:sp>
        <p:nvSpPr>
          <p:cNvPr id="5" name="Footer Placeholder 4"/>
          <p:cNvSpPr>
            <a:spLocks noGrp="1"/>
          </p:cNvSpPr>
          <p:nvPr>
            <p:ph type="ftr" sz="quarter" idx="3"/>
          </p:nvPr>
        </p:nvSpPr>
        <p:spPr>
          <a:xfrm>
            <a:off x="2144688" y="6454800"/>
            <a:ext cx="4376762" cy="144016"/>
          </a:xfrm>
          <a:prstGeom prst="rect">
            <a:avLst/>
          </a:prstGeom>
        </p:spPr>
        <p:txBody>
          <a:bodyPr vert="horz" lIns="0" tIns="0" rIns="0" bIns="0" rtlCol="0" anchor="ctr"/>
          <a:lstStyle>
            <a:lvl1pPr algn="l">
              <a:defRPr sz="900" spc="-30" baseline="0">
                <a:solidFill>
                  <a:schemeClr val="tx1"/>
                </a:solidFill>
              </a:defRPr>
            </a:lvl1pPr>
          </a:lstStyle>
          <a:p>
            <a:r>
              <a:rPr lang="en-US" smtClean="0"/>
              <a:t> </a:t>
            </a:r>
            <a:endParaRPr lang="en-US"/>
          </a:p>
        </p:txBody>
      </p:sp>
      <p:sp>
        <p:nvSpPr>
          <p:cNvPr id="6" name="Slide Number Placeholder 5"/>
          <p:cNvSpPr>
            <a:spLocks noGrp="1"/>
          </p:cNvSpPr>
          <p:nvPr>
            <p:ph type="sldNum" sz="quarter" idx="4"/>
          </p:nvPr>
        </p:nvSpPr>
        <p:spPr>
          <a:xfrm>
            <a:off x="322495" y="6454800"/>
            <a:ext cx="382033" cy="144016"/>
          </a:xfrm>
          <a:prstGeom prst="rect">
            <a:avLst/>
          </a:prstGeom>
        </p:spPr>
        <p:txBody>
          <a:bodyPr vert="horz" lIns="0" tIns="0" rIns="0" bIns="0" rtlCol="0" anchor="ctr"/>
          <a:lstStyle>
            <a:lvl1pPr algn="l">
              <a:defRPr sz="900" spc="-30" baseline="0">
                <a:solidFill>
                  <a:schemeClr val="tx1"/>
                </a:solidFill>
              </a:defRPr>
            </a:lvl1pPr>
          </a:lstStyle>
          <a:p>
            <a:fld id="{DBC20A89-EEFF-4854-B12F-2CCF5E46FD2E}" type="slidenum">
              <a:rPr lang="en-US" smtClean="0"/>
              <a:t>‹#›</a:t>
            </a:fld>
            <a:endParaRPr lang="en-US"/>
          </a:p>
        </p:txBody>
      </p:sp>
      <p:cxnSp>
        <p:nvCxnSpPr>
          <p:cNvPr id="13" name="Straight Connector 12"/>
          <p:cNvCxnSpPr/>
          <p:nvPr/>
        </p:nvCxnSpPr>
        <p:spPr>
          <a:xfrm>
            <a:off x="344489" y="1051200"/>
            <a:ext cx="9217025"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44489" y="6166800"/>
            <a:ext cx="9217025"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dlogoplaceholder" hidden="1"/>
          <p:cNvSpPr txBox="1"/>
          <p:nvPr/>
        </p:nvSpPr>
        <p:spPr>
          <a:xfrm>
            <a:off x="7430401" y="6382800"/>
            <a:ext cx="2140744" cy="306000"/>
          </a:xfrm>
          <a:prstGeom prst="rect">
            <a:avLst/>
          </a:prstGeom>
          <a:noFill/>
        </p:spPr>
        <p:txBody>
          <a:bodyPr wrap="square" rtlCol="0">
            <a:noAutofit/>
          </a:bodyPr>
          <a:lstStyle/>
          <a:p>
            <a:r>
              <a:rPr lang="fi-FI" dirty="0" err="1" smtClean="0"/>
              <a:t>dlogoplaceholder</a:t>
            </a:r>
            <a:endParaRPr lang="fi-FI" dirty="0"/>
          </a:p>
        </p:txBody>
      </p:sp>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l="8183" t="27040" r="8588" b="30102"/>
          <a:stretch/>
        </p:blipFill>
        <p:spPr>
          <a:xfrm>
            <a:off x="7087107" y="6382800"/>
            <a:ext cx="2247640" cy="306000"/>
          </a:xfrm>
          <a:prstGeom prst="rect">
            <a:avLst/>
          </a:prstGeom>
        </p:spPr>
      </p:pic>
    </p:spTree>
    <p:extLst>
      <p:ext uri="{BB962C8B-B14F-4D97-AF65-F5344CB8AC3E}">
        <p14:creationId xmlns:p14="http://schemas.microsoft.com/office/powerpoint/2010/main" val="1377049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kern="1200" spc="-30" baseline="0">
          <a:solidFill>
            <a:srgbClr val="335A12"/>
          </a:solidFill>
          <a:latin typeface="+mj-lt"/>
          <a:ea typeface="+mj-ea"/>
          <a:cs typeface="+mj-cs"/>
        </a:defRPr>
      </a:lvl1pPr>
    </p:titleStyle>
    <p:bodyStyle>
      <a:lvl1pPr marL="266700" indent="-266700" algn="l" defTabSz="914400" rtl="0" eaLnBrk="1" latinLnBrk="0" hangingPunct="1">
        <a:spcBef>
          <a:spcPts val="0"/>
        </a:spcBef>
        <a:spcAft>
          <a:spcPts val="600"/>
        </a:spcAft>
        <a:buClr>
          <a:schemeClr val="accent1"/>
        </a:buClr>
        <a:buFont typeface="Arial" pitchFamily="34" charset="0"/>
        <a:buChar char="•"/>
        <a:defRPr sz="2000" kern="1200" spc="-30" baseline="0">
          <a:solidFill>
            <a:schemeClr val="tx1"/>
          </a:solidFill>
          <a:latin typeface="+mn-lt"/>
          <a:ea typeface="+mn-ea"/>
          <a:cs typeface="+mn-cs"/>
        </a:defRPr>
      </a:lvl1pPr>
      <a:lvl2pPr marL="539750" indent="-273050" algn="l" defTabSz="914400" rtl="0" eaLnBrk="1" latinLnBrk="0" hangingPunct="1">
        <a:spcBef>
          <a:spcPts val="0"/>
        </a:spcBef>
        <a:spcAft>
          <a:spcPts val="600"/>
        </a:spcAft>
        <a:buClr>
          <a:schemeClr val="accent1"/>
        </a:buClr>
        <a:buFont typeface="Arial" pitchFamily="34" charset="0"/>
        <a:buChar char="–"/>
        <a:defRPr sz="1800" kern="1200" spc="-30" baseline="0">
          <a:solidFill>
            <a:schemeClr val="tx1"/>
          </a:solidFill>
          <a:latin typeface="+mn-lt"/>
          <a:ea typeface="+mn-ea"/>
          <a:cs typeface="+mn-cs"/>
        </a:defRPr>
      </a:lvl2pPr>
      <a:lvl3pPr marL="806450" indent="-266700" algn="l" defTabSz="914400" rtl="0" eaLnBrk="1" latinLnBrk="0" hangingPunct="1">
        <a:spcBef>
          <a:spcPts val="0"/>
        </a:spcBef>
        <a:spcAft>
          <a:spcPts val="600"/>
        </a:spcAft>
        <a:buClr>
          <a:schemeClr val="accent1"/>
        </a:buClr>
        <a:buFont typeface="Arial" pitchFamily="34" charset="0"/>
        <a:buChar char="•"/>
        <a:defRPr sz="1600" kern="1200" spc="-30" baseline="0">
          <a:solidFill>
            <a:schemeClr val="tx1"/>
          </a:solidFill>
          <a:latin typeface="+mn-lt"/>
          <a:ea typeface="+mn-ea"/>
          <a:cs typeface="+mn-cs"/>
        </a:defRPr>
      </a:lvl3pPr>
      <a:lvl4pPr marL="1071563" indent="-265113"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4pPr>
      <a:lvl5pPr marL="1346200" indent="-274638" algn="l" defTabSz="914400" rtl="0" eaLnBrk="1" latinLnBrk="0" hangingPunct="1">
        <a:spcBef>
          <a:spcPts val="0"/>
        </a:spcBef>
        <a:spcAft>
          <a:spcPts val="600"/>
        </a:spcAft>
        <a:buClr>
          <a:schemeClr val="accent1"/>
        </a:buClr>
        <a:buFont typeface="Arial" pitchFamily="34" charset="0"/>
        <a:buChar char="•"/>
        <a:defRPr sz="1400" kern="1200" spc="-3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05600" y="1987199"/>
            <a:ext cx="8496001" cy="2863769"/>
          </a:xfrm>
        </p:spPr>
        <p:txBody>
          <a:bodyPr/>
          <a:lstStyle/>
          <a:p>
            <a:r>
              <a:rPr lang="en-GB" sz="2800" dirty="0" err="1"/>
              <a:t>NordREG</a:t>
            </a:r>
            <a:r>
              <a:rPr lang="en-GB" sz="2800" dirty="0"/>
              <a:t> Hearing</a:t>
            </a:r>
            <a:br>
              <a:rPr lang="en-GB" sz="2800" dirty="0"/>
            </a:br>
            <a:r>
              <a:rPr lang="en-GB" sz="2000" dirty="0" err="1"/>
              <a:t>Gardemoen</a:t>
            </a:r>
            <a:r>
              <a:rPr lang="en-GB" sz="2000" dirty="0"/>
              <a:t>, April 8</a:t>
            </a:r>
            <a:r>
              <a:rPr lang="en-GB" sz="2000" baseline="30000" dirty="0"/>
              <a:t>th</a:t>
            </a:r>
            <a:r>
              <a:rPr lang="en-GB" sz="2000" dirty="0"/>
              <a:t>, 2015</a:t>
            </a:r>
            <a:br>
              <a:rPr lang="en-GB" sz="2000" dirty="0"/>
            </a:br>
            <a:r>
              <a:rPr lang="en-GB" sz="2800" dirty="0"/>
              <a:t/>
            </a:r>
            <a:br>
              <a:rPr lang="en-GB" sz="2800" dirty="0"/>
            </a:br>
            <a:r>
              <a:rPr lang="en-GB" sz="2800" b="1" dirty="0" smtClean="0"/>
              <a:t>Fortum Markets’ </a:t>
            </a:r>
            <a:r>
              <a:rPr lang="en-GB" sz="2800" b="1" dirty="0"/>
              <a:t>view on the “market design” for energy services, as a </a:t>
            </a:r>
            <a:r>
              <a:rPr lang="en-GB" sz="2800" b="1" dirty="0" smtClean="0"/>
              <a:t>supplier/service </a:t>
            </a:r>
            <a:r>
              <a:rPr lang="en-GB" sz="2800" b="1" dirty="0"/>
              <a:t>provider </a:t>
            </a:r>
            <a:r>
              <a:rPr lang="en-GB" sz="1600" dirty="0"/>
              <a:t/>
            </a:r>
            <a:br>
              <a:rPr lang="en-GB" sz="1600" dirty="0"/>
            </a:br>
            <a:endParaRPr lang="sv-SE" sz="2800" dirty="0"/>
          </a:p>
        </p:txBody>
      </p:sp>
      <p:sp>
        <p:nvSpPr>
          <p:cNvPr id="7" name="Text Placeholder 6"/>
          <p:cNvSpPr>
            <a:spLocks noGrp="1"/>
          </p:cNvSpPr>
          <p:nvPr>
            <p:ph type="body" sz="quarter" idx="17"/>
          </p:nvPr>
        </p:nvSpPr>
        <p:spPr>
          <a:xfrm>
            <a:off x="657800" y="4207105"/>
            <a:ext cx="8496001" cy="720000"/>
          </a:xfrm>
        </p:spPr>
        <p:txBody>
          <a:bodyPr>
            <a:normAutofit/>
          </a:bodyPr>
          <a:lstStyle/>
          <a:p>
            <a:r>
              <a:rPr lang="sv-SE" sz="2000" dirty="0" smtClean="0"/>
              <a:t>- Louisa Ramert, Fortum Markets</a:t>
            </a:r>
            <a:endParaRPr lang="sv-SE" sz="2000" dirty="0"/>
          </a:p>
        </p:txBody>
      </p:sp>
    </p:spTree>
    <p:extLst>
      <p:ext uri="{BB962C8B-B14F-4D97-AF65-F5344CB8AC3E}">
        <p14:creationId xmlns:p14="http://schemas.microsoft.com/office/powerpoint/2010/main" val="338652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Expectations of Customers vs. Customers expectations of “Energy Services</a:t>
            </a:r>
            <a:r>
              <a:rPr lang="en-GB" sz="2400" dirty="0"/>
              <a:t>”</a:t>
            </a:r>
            <a:endParaRPr lang="sv-SE" sz="2400" dirty="0"/>
          </a:p>
        </p:txBody>
      </p:sp>
      <p:sp>
        <p:nvSpPr>
          <p:cNvPr id="4" name="Slide Number Placeholder 3"/>
          <p:cNvSpPr>
            <a:spLocks noGrp="1"/>
          </p:cNvSpPr>
          <p:nvPr>
            <p:ph type="sldNum" sz="quarter" idx="12"/>
          </p:nvPr>
        </p:nvSpPr>
        <p:spPr/>
        <p:txBody>
          <a:bodyPr/>
          <a:lstStyle/>
          <a:p>
            <a:fld id="{DBC20A89-EEFF-4854-B12F-2CCF5E46FD2E}" type="slidenum">
              <a:rPr lang="en-US" smtClean="0"/>
              <a:t>2</a:t>
            </a:fld>
            <a:endParaRPr lang="en-US"/>
          </a:p>
        </p:txBody>
      </p:sp>
      <p:sp>
        <p:nvSpPr>
          <p:cNvPr id="15" name="Rectangle 14"/>
          <p:cNvSpPr/>
          <p:nvPr/>
        </p:nvSpPr>
        <p:spPr>
          <a:xfrm>
            <a:off x="365761" y="5178582"/>
            <a:ext cx="9142450" cy="8678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mj-lt"/>
              </a:rPr>
              <a:t>Today’s Nordic retail market framework does not yet meet the customers’ nor the energy system’s future </a:t>
            </a:r>
            <a:r>
              <a:rPr lang="en-US" b="1" dirty="0" smtClean="0">
                <a:solidFill>
                  <a:schemeClr val="tx1"/>
                </a:solidFill>
                <a:latin typeface="+mj-lt"/>
              </a:rPr>
              <a:t>needs with </a:t>
            </a:r>
            <a:r>
              <a:rPr lang="en-US" b="1" dirty="0" smtClean="0">
                <a:solidFill>
                  <a:schemeClr val="tx1"/>
                </a:solidFill>
                <a:latin typeface="+mj-lt"/>
              </a:rPr>
              <a:t>respect to development of energy services </a:t>
            </a:r>
            <a:endParaRPr lang="sv-SE" b="1" dirty="0">
              <a:solidFill>
                <a:schemeClr val="tx1"/>
              </a:solidFill>
              <a:latin typeface="+mj-lt"/>
            </a:endParaRPr>
          </a:p>
        </p:txBody>
      </p:sp>
      <p:grpSp>
        <p:nvGrpSpPr>
          <p:cNvPr id="3" name="Group 2"/>
          <p:cNvGrpSpPr/>
          <p:nvPr/>
        </p:nvGrpSpPr>
        <p:grpSpPr>
          <a:xfrm>
            <a:off x="1019828" y="1755677"/>
            <a:ext cx="7341969" cy="2785229"/>
            <a:chOff x="1359193" y="1730292"/>
            <a:chExt cx="7341969" cy="2785229"/>
          </a:xfrm>
        </p:grpSpPr>
        <p:sp>
          <p:nvSpPr>
            <p:cNvPr id="13" name="Rectangle 12"/>
            <p:cNvSpPr/>
            <p:nvPr/>
          </p:nvSpPr>
          <p:spPr>
            <a:xfrm>
              <a:off x="4022732" y="2406730"/>
              <a:ext cx="2000373" cy="1008146"/>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sv-SE" sz="2000" b="1" dirty="0" smtClean="0">
                  <a:solidFill>
                    <a:schemeClr val="accent2"/>
                  </a:solidFill>
                </a:rPr>
                <a:t>Energy Services</a:t>
              </a:r>
              <a:endParaRPr lang="sv-SE" sz="2000" b="1" dirty="0">
                <a:solidFill>
                  <a:schemeClr val="accent2"/>
                </a:solidFill>
              </a:endParaRPr>
            </a:p>
          </p:txBody>
        </p:sp>
        <p:grpSp>
          <p:nvGrpSpPr>
            <p:cNvPr id="8" name="Torn-up page"/>
            <p:cNvGrpSpPr/>
            <p:nvPr>
              <p:custDataLst>
                <p:tags r:id="rId1"/>
              </p:custDataLst>
            </p:nvPr>
          </p:nvGrpSpPr>
          <p:grpSpPr bwMode="gray">
            <a:xfrm>
              <a:off x="1359193" y="1730292"/>
              <a:ext cx="7341969" cy="2785229"/>
              <a:chOff x="529200" y="2059200"/>
              <a:chExt cx="11413119" cy="4697604"/>
            </a:xfrm>
          </p:grpSpPr>
          <p:sp>
            <p:nvSpPr>
              <p:cNvPr id="11" name="Freeform 5"/>
              <p:cNvSpPr>
                <a:spLocks/>
              </p:cNvSpPr>
              <p:nvPr/>
            </p:nvSpPr>
            <p:spPr bwMode="gray">
              <a:xfrm>
                <a:off x="529200" y="2059200"/>
                <a:ext cx="4642625" cy="4697604"/>
              </a:xfrm>
              <a:custGeom>
                <a:avLst/>
                <a:gdLst/>
                <a:ahLst/>
                <a:cxnLst>
                  <a:cxn ang="0">
                    <a:pos x="0" y="191"/>
                  </a:cxn>
                  <a:cxn ang="0">
                    <a:pos x="2150" y="0"/>
                  </a:cxn>
                  <a:cxn ang="0">
                    <a:pos x="2116" y="40"/>
                  </a:cxn>
                  <a:cxn ang="0">
                    <a:pos x="2085" y="117"/>
                  </a:cxn>
                  <a:cxn ang="0">
                    <a:pos x="2120" y="155"/>
                  </a:cxn>
                  <a:cxn ang="0">
                    <a:pos x="2091" y="192"/>
                  </a:cxn>
                  <a:cxn ang="0">
                    <a:pos x="2152" y="226"/>
                  </a:cxn>
                  <a:cxn ang="0">
                    <a:pos x="2072" y="258"/>
                  </a:cxn>
                  <a:cxn ang="0">
                    <a:pos x="2152" y="298"/>
                  </a:cxn>
                  <a:cxn ang="0">
                    <a:pos x="2139" y="299"/>
                  </a:cxn>
                  <a:cxn ang="0">
                    <a:pos x="2104" y="339"/>
                  </a:cxn>
                  <a:cxn ang="0">
                    <a:pos x="2145" y="373"/>
                  </a:cxn>
                  <a:cxn ang="0">
                    <a:pos x="2114" y="450"/>
                  </a:cxn>
                  <a:cxn ang="0">
                    <a:pos x="2165" y="482"/>
                  </a:cxn>
                  <a:cxn ang="0">
                    <a:pos x="2124" y="561"/>
                  </a:cxn>
                  <a:cxn ang="0">
                    <a:pos x="2165" y="595"/>
                  </a:cxn>
                  <a:cxn ang="0">
                    <a:pos x="2096" y="675"/>
                  </a:cxn>
                  <a:cxn ang="0">
                    <a:pos x="2178" y="742"/>
                  </a:cxn>
                  <a:cxn ang="0">
                    <a:pos x="2106" y="786"/>
                  </a:cxn>
                  <a:cxn ang="0">
                    <a:pos x="2142" y="836"/>
                  </a:cxn>
                  <a:cxn ang="0">
                    <a:pos x="2116" y="897"/>
                  </a:cxn>
                  <a:cxn ang="0">
                    <a:pos x="2195" y="927"/>
                  </a:cxn>
                  <a:cxn ang="0">
                    <a:pos x="2160" y="968"/>
                  </a:cxn>
                  <a:cxn ang="0">
                    <a:pos x="2197" y="1024"/>
                  </a:cxn>
                  <a:cxn ang="0">
                    <a:pos x="2129" y="1045"/>
                  </a:cxn>
                  <a:cxn ang="0">
                    <a:pos x="2170" y="1078"/>
                  </a:cxn>
                  <a:cxn ang="0">
                    <a:pos x="2135" y="1118"/>
                  </a:cxn>
                  <a:cxn ang="0">
                    <a:pos x="2224" y="1185"/>
                  </a:cxn>
                  <a:cxn ang="0">
                    <a:pos x="2183" y="1227"/>
                  </a:cxn>
                  <a:cxn ang="0">
                    <a:pos x="2157" y="1284"/>
                  </a:cxn>
                  <a:cxn ang="0">
                    <a:pos x="2228" y="1297"/>
                  </a:cxn>
                  <a:cxn ang="0">
                    <a:pos x="2193" y="1337"/>
                  </a:cxn>
                  <a:cxn ang="0">
                    <a:pos x="2237" y="1407"/>
                  </a:cxn>
                  <a:cxn ang="0">
                    <a:pos x="2165" y="1451"/>
                  </a:cxn>
                  <a:cxn ang="0">
                    <a:pos x="2214" y="1490"/>
                  </a:cxn>
                  <a:cxn ang="0">
                    <a:pos x="2172" y="1525"/>
                  </a:cxn>
                  <a:cxn ang="0">
                    <a:pos x="2233" y="1570"/>
                  </a:cxn>
                  <a:cxn ang="0">
                    <a:pos x="2182" y="1636"/>
                  </a:cxn>
                  <a:cxn ang="0">
                    <a:pos x="2253" y="1654"/>
                  </a:cxn>
                  <a:cxn ang="0">
                    <a:pos x="2219" y="1701"/>
                  </a:cxn>
                  <a:cxn ang="0">
                    <a:pos x="2223" y="1741"/>
                  </a:cxn>
                  <a:cxn ang="0">
                    <a:pos x="2261" y="1769"/>
                  </a:cxn>
                  <a:cxn ang="0">
                    <a:pos x="2195" y="1784"/>
                  </a:cxn>
                  <a:cxn ang="0">
                    <a:pos x="2246" y="1819"/>
                  </a:cxn>
                  <a:cxn ang="0">
                    <a:pos x="2201" y="1857"/>
                  </a:cxn>
                  <a:cxn ang="0">
                    <a:pos x="2242" y="1891"/>
                  </a:cxn>
                  <a:cxn ang="0">
                    <a:pos x="2208" y="1932"/>
                  </a:cxn>
                  <a:cxn ang="0">
                    <a:pos x="2255" y="1959"/>
                  </a:cxn>
                  <a:cxn ang="0">
                    <a:pos x="2249" y="1997"/>
                  </a:cxn>
                  <a:cxn ang="0">
                    <a:pos x="2293" y="2036"/>
                  </a:cxn>
                  <a:cxn ang="0">
                    <a:pos x="2259" y="2076"/>
                  </a:cxn>
                  <a:cxn ang="0">
                    <a:pos x="2300" y="2110"/>
                  </a:cxn>
                  <a:cxn ang="0">
                    <a:pos x="2265" y="2150"/>
                  </a:cxn>
                  <a:cxn ang="0">
                    <a:pos x="2231" y="2190"/>
                  </a:cxn>
                  <a:cxn ang="0">
                    <a:pos x="2280" y="2202"/>
                  </a:cxn>
                  <a:cxn ang="0">
                    <a:pos x="2237" y="2265"/>
                  </a:cxn>
                  <a:cxn ang="0">
                    <a:pos x="2313" y="2258"/>
                  </a:cxn>
                  <a:cxn ang="0">
                    <a:pos x="2289" y="2303"/>
                  </a:cxn>
                  <a:cxn ang="0">
                    <a:pos x="2244" y="2339"/>
                  </a:cxn>
                  <a:cxn ang="0">
                    <a:pos x="2364" y="2402"/>
                  </a:cxn>
                  <a:cxn ang="0">
                    <a:pos x="214" y="2593"/>
                  </a:cxn>
                  <a:cxn ang="0">
                    <a:pos x="0" y="191"/>
                  </a:cxn>
                </a:cxnLst>
                <a:rect l="0" t="0" r="r" b="b"/>
                <a:pathLst>
                  <a:path w="2364" h="2593">
                    <a:moveTo>
                      <a:pt x="0" y="191"/>
                    </a:moveTo>
                    <a:lnTo>
                      <a:pt x="2150" y="0"/>
                    </a:lnTo>
                    <a:lnTo>
                      <a:pt x="2116" y="40"/>
                    </a:lnTo>
                    <a:lnTo>
                      <a:pt x="2085" y="117"/>
                    </a:lnTo>
                    <a:lnTo>
                      <a:pt x="2120" y="155"/>
                    </a:lnTo>
                    <a:lnTo>
                      <a:pt x="2091" y="192"/>
                    </a:lnTo>
                    <a:lnTo>
                      <a:pt x="2152" y="226"/>
                    </a:lnTo>
                    <a:lnTo>
                      <a:pt x="2072" y="258"/>
                    </a:lnTo>
                    <a:lnTo>
                      <a:pt x="2152" y="298"/>
                    </a:lnTo>
                    <a:lnTo>
                      <a:pt x="2139" y="299"/>
                    </a:lnTo>
                    <a:lnTo>
                      <a:pt x="2104" y="339"/>
                    </a:lnTo>
                    <a:lnTo>
                      <a:pt x="2145" y="373"/>
                    </a:lnTo>
                    <a:lnTo>
                      <a:pt x="2114" y="450"/>
                    </a:lnTo>
                    <a:lnTo>
                      <a:pt x="2165" y="482"/>
                    </a:lnTo>
                    <a:lnTo>
                      <a:pt x="2124" y="561"/>
                    </a:lnTo>
                    <a:lnTo>
                      <a:pt x="2165" y="595"/>
                    </a:lnTo>
                    <a:lnTo>
                      <a:pt x="2096" y="675"/>
                    </a:lnTo>
                    <a:lnTo>
                      <a:pt x="2178" y="742"/>
                    </a:lnTo>
                    <a:lnTo>
                      <a:pt x="2106" y="786"/>
                    </a:lnTo>
                    <a:lnTo>
                      <a:pt x="2142" y="836"/>
                    </a:lnTo>
                    <a:lnTo>
                      <a:pt x="2116" y="897"/>
                    </a:lnTo>
                    <a:lnTo>
                      <a:pt x="2195" y="927"/>
                    </a:lnTo>
                    <a:lnTo>
                      <a:pt x="2160" y="968"/>
                    </a:lnTo>
                    <a:lnTo>
                      <a:pt x="2197" y="1024"/>
                    </a:lnTo>
                    <a:lnTo>
                      <a:pt x="2129" y="1045"/>
                    </a:lnTo>
                    <a:lnTo>
                      <a:pt x="2170" y="1078"/>
                    </a:lnTo>
                    <a:lnTo>
                      <a:pt x="2135" y="1118"/>
                    </a:lnTo>
                    <a:lnTo>
                      <a:pt x="2224" y="1185"/>
                    </a:lnTo>
                    <a:lnTo>
                      <a:pt x="2183" y="1227"/>
                    </a:lnTo>
                    <a:lnTo>
                      <a:pt x="2157" y="1284"/>
                    </a:lnTo>
                    <a:lnTo>
                      <a:pt x="2228" y="1297"/>
                    </a:lnTo>
                    <a:lnTo>
                      <a:pt x="2193" y="1337"/>
                    </a:lnTo>
                    <a:lnTo>
                      <a:pt x="2237" y="1407"/>
                    </a:lnTo>
                    <a:lnTo>
                      <a:pt x="2165" y="1451"/>
                    </a:lnTo>
                    <a:lnTo>
                      <a:pt x="2214" y="1490"/>
                    </a:lnTo>
                    <a:lnTo>
                      <a:pt x="2172" y="1525"/>
                    </a:lnTo>
                    <a:lnTo>
                      <a:pt x="2233" y="1570"/>
                    </a:lnTo>
                    <a:lnTo>
                      <a:pt x="2182" y="1636"/>
                    </a:lnTo>
                    <a:lnTo>
                      <a:pt x="2253" y="1654"/>
                    </a:lnTo>
                    <a:lnTo>
                      <a:pt x="2219" y="1701"/>
                    </a:lnTo>
                    <a:lnTo>
                      <a:pt x="2223" y="1741"/>
                    </a:lnTo>
                    <a:lnTo>
                      <a:pt x="2261" y="1769"/>
                    </a:lnTo>
                    <a:lnTo>
                      <a:pt x="2195" y="1784"/>
                    </a:lnTo>
                    <a:lnTo>
                      <a:pt x="2246" y="1819"/>
                    </a:lnTo>
                    <a:lnTo>
                      <a:pt x="2201" y="1857"/>
                    </a:lnTo>
                    <a:lnTo>
                      <a:pt x="2242" y="1891"/>
                    </a:lnTo>
                    <a:lnTo>
                      <a:pt x="2208" y="1932"/>
                    </a:lnTo>
                    <a:lnTo>
                      <a:pt x="2255" y="1959"/>
                    </a:lnTo>
                    <a:lnTo>
                      <a:pt x="2249" y="1997"/>
                    </a:lnTo>
                    <a:lnTo>
                      <a:pt x="2293" y="2036"/>
                    </a:lnTo>
                    <a:lnTo>
                      <a:pt x="2259" y="2076"/>
                    </a:lnTo>
                    <a:lnTo>
                      <a:pt x="2300" y="2110"/>
                    </a:lnTo>
                    <a:lnTo>
                      <a:pt x="2265" y="2150"/>
                    </a:lnTo>
                    <a:lnTo>
                      <a:pt x="2231" y="2190"/>
                    </a:lnTo>
                    <a:lnTo>
                      <a:pt x="2280" y="2202"/>
                    </a:lnTo>
                    <a:lnTo>
                      <a:pt x="2237" y="2265"/>
                    </a:lnTo>
                    <a:lnTo>
                      <a:pt x="2313" y="2258"/>
                    </a:lnTo>
                    <a:lnTo>
                      <a:pt x="2289" y="2303"/>
                    </a:lnTo>
                    <a:lnTo>
                      <a:pt x="2244" y="2339"/>
                    </a:lnTo>
                    <a:lnTo>
                      <a:pt x="2364" y="2402"/>
                    </a:lnTo>
                    <a:lnTo>
                      <a:pt x="214" y="2593"/>
                    </a:lnTo>
                    <a:lnTo>
                      <a:pt x="0" y="191"/>
                    </a:lnTo>
                    <a:close/>
                  </a:path>
                </a:pathLst>
              </a:custGeom>
              <a:solidFill>
                <a:schemeClr val="tx2"/>
              </a:solidFill>
              <a:ln w="6350" cap="flat" cmpd="sng">
                <a:noFill/>
                <a:prstDash val="solid"/>
                <a:round/>
                <a:headEnd/>
                <a:tailEnd/>
              </a:ln>
              <a:effectLst/>
            </p:spPr>
            <p:txBody>
              <a:bodyPr wrap="none" lIns="45720" rIns="45720"/>
              <a:lstStyle/>
              <a:p>
                <a:endParaRPr lang="en-GB" sz="1200" dirty="0">
                  <a:solidFill>
                    <a:schemeClr val="bg1"/>
                  </a:solidFill>
                  <a:cs typeface="Arial" pitchFamily="34" charset="0"/>
                </a:endParaRPr>
              </a:p>
            </p:txBody>
          </p:sp>
          <p:sp>
            <p:nvSpPr>
              <p:cNvPr id="12" name="Freeform 6"/>
              <p:cNvSpPr>
                <a:spLocks/>
              </p:cNvSpPr>
              <p:nvPr/>
            </p:nvSpPr>
            <p:spPr bwMode="gray">
              <a:xfrm>
                <a:off x="7399233" y="2102015"/>
                <a:ext cx="4543086" cy="4611971"/>
              </a:xfrm>
              <a:custGeom>
                <a:avLst/>
                <a:gdLst/>
                <a:ahLst/>
                <a:cxnLst>
                  <a:cxn ang="0">
                    <a:pos x="2155" y="2545"/>
                  </a:cxn>
                  <a:cxn ang="0">
                    <a:pos x="0" y="2408"/>
                  </a:cxn>
                  <a:cxn ang="0">
                    <a:pos x="40" y="2373"/>
                  </a:cxn>
                  <a:cxn ang="0">
                    <a:pos x="83" y="2302"/>
                  </a:cxn>
                  <a:cxn ang="0">
                    <a:pos x="54" y="2259"/>
                  </a:cxn>
                  <a:cxn ang="0">
                    <a:pos x="88" y="2227"/>
                  </a:cxn>
                  <a:cxn ang="0">
                    <a:pos x="33" y="2183"/>
                  </a:cxn>
                  <a:cxn ang="0">
                    <a:pos x="117" y="2165"/>
                  </a:cxn>
                  <a:cxn ang="0">
                    <a:pos x="44" y="2113"/>
                  </a:cxn>
                  <a:cxn ang="0">
                    <a:pos x="57" y="2114"/>
                  </a:cxn>
                  <a:cxn ang="0">
                    <a:pos x="97" y="2079"/>
                  </a:cxn>
                  <a:cxn ang="0">
                    <a:pos x="62" y="2040"/>
                  </a:cxn>
                  <a:cxn ang="0">
                    <a:pos x="104" y="1968"/>
                  </a:cxn>
                  <a:cxn ang="0">
                    <a:pos x="59" y="1928"/>
                  </a:cxn>
                  <a:cxn ang="0">
                    <a:pos x="111" y="1857"/>
                  </a:cxn>
                  <a:cxn ang="0">
                    <a:pos x="76" y="1817"/>
                  </a:cxn>
                  <a:cxn ang="0">
                    <a:pos x="156" y="1748"/>
                  </a:cxn>
                  <a:cxn ang="0">
                    <a:pos x="85" y="1670"/>
                  </a:cxn>
                  <a:cxn ang="0">
                    <a:pos x="163" y="1637"/>
                  </a:cxn>
                  <a:cxn ang="0">
                    <a:pos x="135" y="1582"/>
                  </a:cxn>
                  <a:cxn ang="0">
                    <a:pos x="170" y="1526"/>
                  </a:cxn>
                  <a:cxn ang="0">
                    <a:pos x="97" y="1484"/>
                  </a:cxn>
                  <a:cxn ang="0">
                    <a:pos x="137" y="1449"/>
                  </a:cxn>
                  <a:cxn ang="0">
                    <a:pos x="109" y="1388"/>
                  </a:cxn>
                  <a:cxn ang="0">
                    <a:pos x="180" y="1378"/>
                  </a:cxn>
                  <a:cxn ang="0">
                    <a:pos x="144" y="1339"/>
                  </a:cxn>
                  <a:cxn ang="0">
                    <a:pos x="185" y="1304"/>
                  </a:cxn>
                  <a:cxn ang="0">
                    <a:pos x="107" y="1225"/>
                  </a:cxn>
                  <a:cxn ang="0">
                    <a:pos x="154" y="1190"/>
                  </a:cxn>
                  <a:cxn ang="0">
                    <a:pos x="188" y="1137"/>
                  </a:cxn>
                  <a:cxn ang="0">
                    <a:pos x="120" y="1114"/>
                  </a:cxn>
                  <a:cxn ang="0">
                    <a:pos x="161" y="1079"/>
                  </a:cxn>
                  <a:cxn ang="0">
                    <a:pos x="128" y="1003"/>
                  </a:cxn>
                  <a:cxn ang="0">
                    <a:pos x="206" y="971"/>
                  </a:cxn>
                  <a:cxn ang="0">
                    <a:pos x="164" y="925"/>
                  </a:cxn>
                  <a:cxn ang="0">
                    <a:pos x="210" y="897"/>
                  </a:cxn>
                  <a:cxn ang="0">
                    <a:pos x="157" y="843"/>
                  </a:cxn>
                  <a:cxn ang="0">
                    <a:pos x="218" y="785"/>
                  </a:cxn>
                  <a:cxn ang="0">
                    <a:pos x="149" y="757"/>
                  </a:cxn>
                  <a:cxn ang="0">
                    <a:pos x="190" y="715"/>
                  </a:cxn>
                  <a:cxn ang="0">
                    <a:pos x="192" y="675"/>
                  </a:cxn>
                  <a:cxn ang="0">
                    <a:pos x="159" y="642"/>
                  </a:cxn>
                  <a:cxn ang="0">
                    <a:pos x="227" y="637"/>
                  </a:cxn>
                  <a:cxn ang="0">
                    <a:pos x="182" y="594"/>
                  </a:cxn>
                  <a:cxn ang="0">
                    <a:pos x="232" y="564"/>
                  </a:cxn>
                  <a:cxn ang="0">
                    <a:pos x="196" y="524"/>
                  </a:cxn>
                  <a:cxn ang="0">
                    <a:pos x="236" y="489"/>
                  </a:cxn>
                  <a:cxn ang="0">
                    <a:pos x="193" y="455"/>
                  </a:cxn>
                  <a:cxn ang="0">
                    <a:pos x="206" y="419"/>
                  </a:cxn>
                  <a:cxn ang="0">
                    <a:pos x="168" y="373"/>
                  </a:cxn>
                  <a:cxn ang="0">
                    <a:pos x="208" y="339"/>
                  </a:cxn>
                  <a:cxn ang="0">
                    <a:pos x="172" y="299"/>
                  </a:cxn>
                  <a:cxn ang="0">
                    <a:pos x="213" y="265"/>
                  </a:cxn>
                  <a:cxn ang="0">
                    <a:pos x="253" y="230"/>
                  </a:cxn>
                  <a:cxn ang="0">
                    <a:pos x="206" y="211"/>
                  </a:cxn>
                  <a:cxn ang="0">
                    <a:pos x="272" y="169"/>
                  </a:cxn>
                  <a:cxn ang="0">
                    <a:pos x="182" y="151"/>
                  </a:cxn>
                  <a:cxn ang="0">
                    <a:pos x="212" y="109"/>
                  </a:cxn>
                  <a:cxn ang="0">
                    <a:pos x="262" y="82"/>
                  </a:cxn>
                  <a:cxn ang="0">
                    <a:pos x="153" y="0"/>
                  </a:cxn>
                  <a:cxn ang="0">
                    <a:pos x="2308" y="137"/>
                  </a:cxn>
                  <a:cxn ang="0">
                    <a:pos x="2155" y="2545"/>
                  </a:cxn>
                </a:cxnLst>
                <a:rect l="0" t="0" r="r" b="b"/>
                <a:pathLst>
                  <a:path w="2308" h="2545">
                    <a:moveTo>
                      <a:pt x="2155" y="2545"/>
                    </a:moveTo>
                    <a:lnTo>
                      <a:pt x="0" y="2408"/>
                    </a:lnTo>
                    <a:lnTo>
                      <a:pt x="40" y="2373"/>
                    </a:lnTo>
                    <a:lnTo>
                      <a:pt x="83" y="2302"/>
                    </a:lnTo>
                    <a:lnTo>
                      <a:pt x="54" y="2259"/>
                    </a:lnTo>
                    <a:lnTo>
                      <a:pt x="88" y="2227"/>
                    </a:lnTo>
                    <a:lnTo>
                      <a:pt x="33" y="2183"/>
                    </a:lnTo>
                    <a:lnTo>
                      <a:pt x="117" y="2165"/>
                    </a:lnTo>
                    <a:lnTo>
                      <a:pt x="44" y="2113"/>
                    </a:lnTo>
                    <a:lnTo>
                      <a:pt x="57" y="2114"/>
                    </a:lnTo>
                    <a:lnTo>
                      <a:pt x="97" y="2079"/>
                    </a:lnTo>
                    <a:lnTo>
                      <a:pt x="62" y="2040"/>
                    </a:lnTo>
                    <a:lnTo>
                      <a:pt x="104" y="1968"/>
                    </a:lnTo>
                    <a:lnTo>
                      <a:pt x="59" y="1928"/>
                    </a:lnTo>
                    <a:lnTo>
                      <a:pt x="111" y="1857"/>
                    </a:lnTo>
                    <a:lnTo>
                      <a:pt x="76" y="1817"/>
                    </a:lnTo>
                    <a:lnTo>
                      <a:pt x="156" y="1748"/>
                    </a:lnTo>
                    <a:lnTo>
                      <a:pt x="85" y="1670"/>
                    </a:lnTo>
                    <a:lnTo>
                      <a:pt x="163" y="1637"/>
                    </a:lnTo>
                    <a:lnTo>
                      <a:pt x="135" y="1582"/>
                    </a:lnTo>
                    <a:lnTo>
                      <a:pt x="170" y="1526"/>
                    </a:lnTo>
                    <a:lnTo>
                      <a:pt x="97" y="1484"/>
                    </a:lnTo>
                    <a:lnTo>
                      <a:pt x="137" y="1449"/>
                    </a:lnTo>
                    <a:lnTo>
                      <a:pt x="109" y="1388"/>
                    </a:lnTo>
                    <a:lnTo>
                      <a:pt x="180" y="1378"/>
                    </a:lnTo>
                    <a:lnTo>
                      <a:pt x="144" y="1339"/>
                    </a:lnTo>
                    <a:lnTo>
                      <a:pt x="185" y="1304"/>
                    </a:lnTo>
                    <a:lnTo>
                      <a:pt x="107" y="1225"/>
                    </a:lnTo>
                    <a:lnTo>
                      <a:pt x="154" y="1190"/>
                    </a:lnTo>
                    <a:lnTo>
                      <a:pt x="188" y="1137"/>
                    </a:lnTo>
                    <a:lnTo>
                      <a:pt x="120" y="1114"/>
                    </a:lnTo>
                    <a:lnTo>
                      <a:pt x="161" y="1079"/>
                    </a:lnTo>
                    <a:lnTo>
                      <a:pt x="128" y="1003"/>
                    </a:lnTo>
                    <a:lnTo>
                      <a:pt x="206" y="971"/>
                    </a:lnTo>
                    <a:lnTo>
                      <a:pt x="164" y="925"/>
                    </a:lnTo>
                    <a:lnTo>
                      <a:pt x="210" y="897"/>
                    </a:lnTo>
                    <a:lnTo>
                      <a:pt x="157" y="843"/>
                    </a:lnTo>
                    <a:lnTo>
                      <a:pt x="218" y="785"/>
                    </a:lnTo>
                    <a:lnTo>
                      <a:pt x="149" y="757"/>
                    </a:lnTo>
                    <a:lnTo>
                      <a:pt x="190" y="715"/>
                    </a:lnTo>
                    <a:lnTo>
                      <a:pt x="192" y="675"/>
                    </a:lnTo>
                    <a:lnTo>
                      <a:pt x="159" y="642"/>
                    </a:lnTo>
                    <a:lnTo>
                      <a:pt x="227" y="637"/>
                    </a:lnTo>
                    <a:lnTo>
                      <a:pt x="182" y="594"/>
                    </a:lnTo>
                    <a:lnTo>
                      <a:pt x="232" y="564"/>
                    </a:lnTo>
                    <a:lnTo>
                      <a:pt x="196" y="524"/>
                    </a:lnTo>
                    <a:lnTo>
                      <a:pt x="236" y="489"/>
                    </a:lnTo>
                    <a:lnTo>
                      <a:pt x="193" y="455"/>
                    </a:lnTo>
                    <a:lnTo>
                      <a:pt x="206" y="419"/>
                    </a:lnTo>
                    <a:lnTo>
                      <a:pt x="168" y="373"/>
                    </a:lnTo>
                    <a:lnTo>
                      <a:pt x="208" y="339"/>
                    </a:lnTo>
                    <a:lnTo>
                      <a:pt x="172" y="299"/>
                    </a:lnTo>
                    <a:lnTo>
                      <a:pt x="213" y="265"/>
                    </a:lnTo>
                    <a:lnTo>
                      <a:pt x="253" y="230"/>
                    </a:lnTo>
                    <a:lnTo>
                      <a:pt x="206" y="211"/>
                    </a:lnTo>
                    <a:lnTo>
                      <a:pt x="272" y="169"/>
                    </a:lnTo>
                    <a:lnTo>
                      <a:pt x="182" y="151"/>
                    </a:lnTo>
                    <a:lnTo>
                      <a:pt x="212" y="109"/>
                    </a:lnTo>
                    <a:lnTo>
                      <a:pt x="262" y="82"/>
                    </a:lnTo>
                    <a:lnTo>
                      <a:pt x="153" y="0"/>
                    </a:lnTo>
                    <a:lnTo>
                      <a:pt x="2308" y="137"/>
                    </a:lnTo>
                    <a:lnTo>
                      <a:pt x="2155" y="2545"/>
                    </a:lnTo>
                    <a:close/>
                  </a:path>
                </a:pathLst>
              </a:custGeom>
              <a:solidFill>
                <a:schemeClr val="tx2"/>
              </a:solidFill>
              <a:ln w="6350" cap="flat" cmpd="sng">
                <a:noFill/>
                <a:prstDash val="solid"/>
                <a:round/>
                <a:headEnd/>
                <a:tailEnd/>
              </a:ln>
              <a:effectLst/>
            </p:spPr>
            <p:txBody>
              <a:bodyPr wrap="none" lIns="45720" rIns="45720"/>
              <a:lstStyle/>
              <a:p>
                <a:pPr>
                  <a:spcAft>
                    <a:spcPts val="900"/>
                  </a:spcAft>
                </a:pPr>
                <a:endParaRPr lang="en-GB" sz="1200" dirty="0">
                  <a:solidFill>
                    <a:schemeClr val="bg1"/>
                  </a:solidFill>
                  <a:cs typeface="Arial" pitchFamily="34" charset="0"/>
                </a:endParaRPr>
              </a:p>
            </p:txBody>
          </p:sp>
          <p:sp>
            <p:nvSpPr>
              <p:cNvPr id="14" name="Text Box 7"/>
              <p:cNvSpPr txBox="1">
                <a:spLocks noChangeArrowheads="1"/>
              </p:cNvSpPr>
              <p:nvPr/>
            </p:nvSpPr>
            <p:spPr bwMode="gray">
              <a:xfrm rot="21301812">
                <a:off x="827676" y="2697040"/>
                <a:ext cx="3777573" cy="3559219"/>
              </a:xfrm>
              <a:prstGeom prst="rect">
                <a:avLst/>
              </a:prstGeom>
              <a:noFill/>
              <a:ln w="6350">
                <a:noFill/>
                <a:miter lim="800000"/>
                <a:headEnd/>
                <a:tailEnd/>
              </a:ln>
              <a:effectLst/>
            </p:spPr>
            <p:txBody>
              <a:bodyPr lIns="45720" rIns="45720"/>
              <a:lstStyle/>
              <a:p>
                <a:r>
                  <a:rPr lang="en-US" sz="1400" b="1" dirty="0" smtClean="0">
                    <a:solidFill>
                      <a:sysClr val="windowText" lastClr="000000"/>
                    </a:solidFill>
                  </a:rPr>
                  <a:t>Expectations of customers: </a:t>
                </a:r>
              </a:p>
              <a:p>
                <a:pPr marL="285750" indent="-285750">
                  <a:buFont typeface="Arial" panose="020B0604020202020204" pitchFamily="34" charset="0"/>
                  <a:buChar char="•"/>
                </a:pPr>
                <a:r>
                  <a:rPr lang="en-US" sz="1400" dirty="0" smtClean="0">
                    <a:solidFill>
                      <a:sysClr val="windowText" lastClr="000000"/>
                    </a:solidFill>
                  </a:rPr>
                  <a:t>Demand </a:t>
                </a:r>
                <a:r>
                  <a:rPr lang="en-US" sz="1400" dirty="0">
                    <a:solidFill>
                      <a:sysClr val="windowText" lastClr="000000"/>
                    </a:solidFill>
                  </a:rPr>
                  <a:t>side participation</a:t>
                </a:r>
              </a:p>
              <a:p>
                <a:pPr marL="285750" indent="-285750">
                  <a:buFont typeface="Arial" panose="020B0604020202020204" pitchFamily="34" charset="0"/>
                  <a:buChar char="•"/>
                </a:pPr>
                <a:r>
                  <a:rPr lang="en-US" sz="1400" dirty="0">
                    <a:solidFill>
                      <a:sysClr val="windowText" lastClr="000000"/>
                    </a:solidFill>
                  </a:rPr>
                  <a:t>Load shifting</a:t>
                </a:r>
              </a:p>
              <a:p>
                <a:pPr marL="285750" indent="-285750">
                  <a:buFont typeface="Arial" panose="020B0604020202020204" pitchFamily="34" charset="0"/>
                  <a:buChar char="•"/>
                </a:pPr>
                <a:r>
                  <a:rPr lang="en-US" sz="1400" dirty="0">
                    <a:solidFill>
                      <a:sysClr val="windowText" lastClr="000000"/>
                    </a:solidFill>
                  </a:rPr>
                  <a:t>Price sensitivity</a:t>
                </a:r>
              </a:p>
              <a:p>
                <a:pPr marL="285750" indent="-285750">
                  <a:buFont typeface="Arial" panose="020B0604020202020204" pitchFamily="34" charset="0"/>
                  <a:buChar char="•"/>
                </a:pPr>
                <a:r>
                  <a:rPr lang="en-US" sz="1400" dirty="0">
                    <a:solidFill>
                      <a:sysClr val="windowText" lastClr="000000"/>
                    </a:solidFill>
                  </a:rPr>
                  <a:t>Micro </a:t>
                </a:r>
                <a:r>
                  <a:rPr lang="en-US" sz="1400" dirty="0" smtClean="0">
                    <a:solidFill>
                      <a:sysClr val="windowText" lastClr="000000"/>
                    </a:solidFill>
                  </a:rPr>
                  <a:t>production</a:t>
                </a:r>
                <a:endParaRPr lang="en-US" sz="1400" dirty="0">
                  <a:solidFill>
                    <a:sysClr val="windowText" lastClr="000000"/>
                  </a:solidFill>
                </a:endParaRPr>
              </a:p>
              <a:p>
                <a:pPr marL="285750" indent="-285750">
                  <a:buFont typeface="Arial" panose="020B0604020202020204" pitchFamily="34" charset="0"/>
                  <a:buChar char="•"/>
                </a:pPr>
                <a:r>
                  <a:rPr lang="en-US" sz="1400" dirty="0">
                    <a:solidFill>
                      <a:sysClr val="windowText" lastClr="000000"/>
                    </a:solidFill>
                  </a:rPr>
                  <a:t>Local storage</a:t>
                </a:r>
                <a:endParaRPr lang="sv-SE" sz="1400" dirty="0">
                  <a:solidFill>
                    <a:sysClr val="windowText" lastClr="000000"/>
                  </a:solidFill>
                </a:endParaRPr>
              </a:p>
            </p:txBody>
          </p:sp>
          <p:sp>
            <p:nvSpPr>
              <p:cNvPr id="16" name="Text Box 8"/>
              <p:cNvSpPr txBox="1">
                <a:spLocks noChangeArrowheads="1"/>
              </p:cNvSpPr>
              <p:nvPr/>
            </p:nvSpPr>
            <p:spPr bwMode="gray">
              <a:xfrm rot="232434">
                <a:off x="8041986" y="2343529"/>
                <a:ext cx="3776634" cy="3616851"/>
              </a:xfrm>
              <a:prstGeom prst="rect">
                <a:avLst/>
              </a:prstGeom>
              <a:noFill/>
              <a:ln w="6350">
                <a:noFill/>
                <a:miter lim="800000"/>
                <a:headEnd/>
                <a:tailEnd/>
              </a:ln>
              <a:effectLst/>
            </p:spPr>
            <p:txBody>
              <a:bodyPr lIns="45720" rIns="45720"/>
              <a:lstStyle/>
              <a:p>
                <a:r>
                  <a:rPr lang="en-US" sz="1400" b="1" dirty="0" smtClean="0">
                    <a:solidFill>
                      <a:sysClr val="windowText" lastClr="000000"/>
                    </a:solidFill>
                  </a:rPr>
                  <a:t>Customers expectations of Energy Services:</a:t>
                </a:r>
              </a:p>
              <a:p>
                <a:pPr marL="285750" indent="-285750">
                  <a:buFont typeface="Arial" panose="020B0604020202020204" pitchFamily="34" charset="0"/>
                  <a:buChar char="•"/>
                </a:pPr>
                <a:r>
                  <a:rPr lang="en-US" sz="1400" dirty="0" smtClean="0">
                    <a:solidFill>
                      <a:sysClr val="windowText" lastClr="000000"/>
                    </a:solidFill>
                  </a:rPr>
                  <a:t>Comfort</a:t>
                </a:r>
                <a:endParaRPr lang="en-US" sz="1400" dirty="0">
                  <a:solidFill>
                    <a:sysClr val="windowText" lastClr="000000"/>
                  </a:solidFill>
                </a:endParaRPr>
              </a:p>
              <a:p>
                <a:pPr marL="285750" indent="-285750">
                  <a:buFont typeface="Arial" panose="020B0604020202020204" pitchFamily="34" charset="0"/>
                  <a:buChar char="•"/>
                </a:pPr>
                <a:r>
                  <a:rPr lang="en-US" sz="1400" dirty="0">
                    <a:solidFill>
                      <a:sysClr val="windowText" lastClr="000000"/>
                    </a:solidFill>
                  </a:rPr>
                  <a:t>Easiness</a:t>
                </a:r>
              </a:p>
              <a:p>
                <a:pPr marL="285750" indent="-285750">
                  <a:buFont typeface="Arial" panose="020B0604020202020204" pitchFamily="34" charset="0"/>
                  <a:buChar char="•"/>
                </a:pPr>
                <a:r>
                  <a:rPr lang="en-US" sz="1400" dirty="0" smtClean="0">
                    <a:solidFill>
                      <a:sysClr val="windowText" lastClr="000000"/>
                    </a:solidFill>
                  </a:rPr>
                  <a:t>Choice</a:t>
                </a:r>
              </a:p>
              <a:p>
                <a:pPr marL="285750" indent="-285750">
                  <a:buFont typeface="Arial" panose="020B0604020202020204" pitchFamily="34" charset="0"/>
                  <a:buChar char="•"/>
                </a:pPr>
                <a:r>
                  <a:rPr lang="en-US" sz="1400" dirty="0" smtClean="0">
                    <a:solidFill>
                      <a:sysClr val="windowText" lastClr="000000"/>
                    </a:solidFill>
                  </a:rPr>
                  <a:t>Customization </a:t>
                </a:r>
                <a:r>
                  <a:rPr lang="en-US" sz="1400" dirty="0">
                    <a:solidFill>
                      <a:sysClr val="windowText" lastClr="000000"/>
                    </a:solidFill>
                  </a:rPr>
                  <a:t>and personalization</a:t>
                </a:r>
              </a:p>
              <a:p>
                <a:pPr marL="285750" indent="-285750">
                  <a:buFont typeface="Arial" panose="020B0604020202020204" pitchFamily="34" charset="0"/>
                  <a:buChar char="•"/>
                </a:pPr>
                <a:r>
                  <a:rPr lang="en-US" sz="1400" dirty="0">
                    <a:solidFill>
                      <a:sysClr val="windowText" lastClr="000000"/>
                    </a:solidFill>
                  </a:rPr>
                  <a:t>Online, real time access to information </a:t>
                </a:r>
                <a:endParaRPr lang="en-US" sz="1400" dirty="0" smtClean="0">
                  <a:solidFill>
                    <a:sysClr val="windowText" lastClr="000000"/>
                  </a:solidFill>
                </a:endParaRPr>
              </a:p>
              <a:p>
                <a:pPr marL="285750" indent="-285750">
                  <a:buFont typeface="Arial" panose="020B0604020202020204" pitchFamily="34" charset="0"/>
                  <a:buChar char="•"/>
                </a:pPr>
                <a:r>
                  <a:rPr lang="en-US" sz="1400" dirty="0" smtClean="0">
                    <a:solidFill>
                      <a:sysClr val="windowText" lastClr="000000"/>
                    </a:solidFill>
                  </a:rPr>
                  <a:t>Sustainability</a:t>
                </a:r>
                <a:endParaRPr lang="en-US" sz="1400" dirty="0">
                  <a:solidFill>
                    <a:sysClr val="windowText" lastClr="000000"/>
                  </a:solidFill>
                </a:endParaRPr>
              </a:p>
              <a:p>
                <a:pPr marL="285750" indent="-285750">
                  <a:buFont typeface="Arial" panose="020B0604020202020204" pitchFamily="34" charset="0"/>
                  <a:buChar char="•"/>
                </a:pPr>
                <a:r>
                  <a:rPr lang="en-US" sz="1400" dirty="0">
                    <a:solidFill>
                      <a:sysClr val="windowText" lastClr="000000"/>
                    </a:solidFill>
                  </a:rPr>
                  <a:t>Profitability</a:t>
                </a:r>
              </a:p>
              <a:p>
                <a:pPr marL="114300" indent="-114300" algn="l">
                  <a:spcAft>
                    <a:spcPts val="600"/>
                  </a:spcAft>
                  <a:buClr>
                    <a:schemeClr val="folHlink"/>
                  </a:buClr>
                </a:pPr>
                <a:endParaRPr lang="en-GB" sz="1400" b="0" dirty="0">
                  <a:solidFill>
                    <a:schemeClr val="bg2"/>
                  </a:solidFill>
                  <a:cs typeface="Arial" pitchFamily="34" charset="0"/>
                </a:endParaRPr>
              </a:p>
            </p:txBody>
          </p:sp>
        </p:grpSp>
      </p:grpSp>
    </p:spTree>
    <p:extLst>
      <p:ext uri="{BB962C8B-B14F-4D97-AF65-F5344CB8AC3E}">
        <p14:creationId xmlns:p14="http://schemas.microsoft.com/office/powerpoint/2010/main" val="3583097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solidFill>
                  <a:schemeClr val="accent2"/>
                </a:solidFill>
              </a:rPr>
              <a:t>To support the development of energy services we need a market </a:t>
            </a:r>
            <a:r>
              <a:rPr lang="en-GB" sz="2400" dirty="0">
                <a:solidFill>
                  <a:schemeClr val="accent2"/>
                </a:solidFill>
              </a:rPr>
              <a:t>driven </a:t>
            </a:r>
            <a:r>
              <a:rPr lang="en-GB" sz="2400" dirty="0" smtClean="0">
                <a:solidFill>
                  <a:schemeClr val="accent2"/>
                </a:solidFill>
              </a:rPr>
              <a:t>approach with the supplier centric model as a base</a:t>
            </a:r>
            <a:endParaRPr lang="sv-SE" sz="2400" dirty="0">
              <a:solidFill>
                <a:schemeClr val="accent2"/>
              </a:solidFill>
            </a:endParaRPr>
          </a:p>
        </p:txBody>
      </p:sp>
      <p:sp>
        <p:nvSpPr>
          <p:cNvPr id="3" name="Content Placeholder 2"/>
          <p:cNvSpPr>
            <a:spLocks noGrp="1"/>
          </p:cNvSpPr>
          <p:nvPr>
            <p:ph idx="1"/>
          </p:nvPr>
        </p:nvSpPr>
        <p:spPr/>
        <p:txBody>
          <a:bodyPr>
            <a:normAutofit/>
          </a:bodyPr>
          <a:lstStyle/>
          <a:p>
            <a:r>
              <a:rPr lang="en-US" sz="1600" dirty="0" smtClean="0"/>
              <a:t>A market </a:t>
            </a:r>
            <a:r>
              <a:rPr lang="en-US" sz="1600" dirty="0"/>
              <a:t>model where the supplier/commercial party is responsible for the interface towards the </a:t>
            </a:r>
            <a:r>
              <a:rPr lang="en-US" sz="1600" dirty="0" smtClean="0"/>
              <a:t>customer is </a:t>
            </a:r>
            <a:r>
              <a:rPr lang="en-US" sz="1600" dirty="0"/>
              <a:t>a key prerequisite for the development of customer driven </a:t>
            </a:r>
            <a:r>
              <a:rPr lang="en-US" sz="1600" dirty="0" smtClean="0"/>
              <a:t>solutions</a:t>
            </a:r>
            <a:r>
              <a:rPr lang="en-US" sz="1600" dirty="0" smtClean="0"/>
              <a:t>.</a:t>
            </a:r>
          </a:p>
          <a:p>
            <a:r>
              <a:rPr lang="en-GB" sz="1600" dirty="0"/>
              <a:t>Efficient data exchange between the market participants through d</a:t>
            </a:r>
            <a:r>
              <a:rPr lang="en-US" sz="1600" dirty="0" err="1"/>
              <a:t>ata</a:t>
            </a:r>
            <a:r>
              <a:rPr lang="en-US" sz="1600" dirty="0"/>
              <a:t> hubs.</a:t>
            </a:r>
          </a:p>
          <a:p>
            <a:r>
              <a:rPr lang="en-US" sz="1600" dirty="0" smtClean="0"/>
              <a:t>Mandatory combined billing</a:t>
            </a:r>
          </a:p>
        </p:txBody>
      </p:sp>
      <p:sp>
        <p:nvSpPr>
          <p:cNvPr id="4" name="Slide Number Placeholder 3"/>
          <p:cNvSpPr>
            <a:spLocks noGrp="1"/>
          </p:cNvSpPr>
          <p:nvPr>
            <p:ph type="sldNum" sz="quarter" idx="12"/>
          </p:nvPr>
        </p:nvSpPr>
        <p:spPr/>
        <p:txBody>
          <a:bodyPr/>
          <a:lstStyle/>
          <a:p>
            <a:fld id="{DBC20A89-EEFF-4854-B12F-2CCF5E46FD2E}" type="slidenum">
              <a:rPr lang="en-US" smtClean="0"/>
              <a:t>3</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0318" y="4121600"/>
            <a:ext cx="6166483" cy="194609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9414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3345" b="39519"/>
          <a:stretch/>
        </p:blipFill>
        <p:spPr bwMode="auto">
          <a:xfrm>
            <a:off x="2321989" y="2130459"/>
            <a:ext cx="7246217" cy="400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sz="2400" dirty="0" smtClean="0">
                <a:solidFill>
                  <a:schemeClr val="accent2"/>
                </a:solidFill>
              </a:rPr>
              <a:t>A harmonised market with a level playing field</a:t>
            </a:r>
            <a:endParaRPr lang="sv-SE" sz="2400" dirty="0"/>
          </a:p>
        </p:txBody>
      </p:sp>
      <p:sp>
        <p:nvSpPr>
          <p:cNvPr id="3" name="Content Placeholder 2"/>
          <p:cNvSpPr>
            <a:spLocks noGrp="1"/>
          </p:cNvSpPr>
          <p:nvPr>
            <p:ph idx="1"/>
          </p:nvPr>
        </p:nvSpPr>
        <p:spPr/>
        <p:txBody>
          <a:bodyPr/>
          <a:lstStyle/>
          <a:p>
            <a:r>
              <a:rPr lang="en-GB" sz="1600" dirty="0"/>
              <a:t>A more harmonised market is a more attractive market - market size is key when launching new products and services</a:t>
            </a:r>
          </a:p>
          <a:p>
            <a:r>
              <a:rPr lang="en-GB" sz="1600" dirty="0"/>
              <a:t>New players should compete on the same terms as existing </a:t>
            </a:r>
          </a:p>
          <a:p>
            <a:r>
              <a:rPr lang="en-GB" sz="1600" dirty="0" smtClean="0"/>
              <a:t>All </a:t>
            </a:r>
            <a:r>
              <a:rPr lang="en-GB" sz="1600" dirty="0" smtClean="0"/>
              <a:t>commercial players should have the same possibility to access information about the </a:t>
            </a:r>
            <a:r>
              <a:rPr lang="en-GB" sz="1600" dirty="0" smtClean="0"/>
              <a:t>customer</a:t>
            </a:r>
          </a:p>
          <a:p>
            <a:r>
              <a:rPr lang="en-GB" sz="1600" dirty="0" smtClean="0"/>
              <a:t>Sufficient </a:t>
            </a:r>
            <a:r>
              <a:rPr lang="en-GB" sz="1600" dirty="0"/>
              <a:t>unbundling needs to be ensured</a:t>
            </a:r>
          </a:p>
          <a:p>
            <a:endParaRPr lang="en-GB" dirty="0" smtClean="0"/>
          </a:p>
          <a:p>
            <a:endParaRPr lang="en-US" dirty="0" smtClean="0"/>
          </a:p>
        </p:txBody>
      </p:sp>
      <p:sp>
        <p:nvSpPr>
          <p:cNvPr id="4" name="Slide Number Placeholder 3"/>
          <p:cNvSpPr>
            <a:spLocks noGrp="1"/>
          </p:cNvSpPr>
          <p:nvPr>
            <p:ph type="sldNum" sz="quarter" idx="12"/>
          </p:nvPr>
        </p:nvSpPr>
        <p:spPr/>
        <p:txBody>
          <a:bodyPr/>
          <a:lstStyle/>
          <a:p>
            <a:fld id="{DBC20A89-EEFF-4854-B12F-2CCF5E46FD2E}" type="slidenum">
              <a:rPr lang="en-US" smtClean="0"/>
              <a:t>4</a:t>
            </a:fld>
            <a:endParaRPr lang="en-US"/>
          </a:p>
        </p:txBody>
      </p:sp>
    </p:spTree>
    <p:extLst>
      <p:ext uri="{BB962C8B-B14F-4D97-AF65-F5344CB8AC3E}">
        <p14:creationId xmlns:p14="http://schemas.microsoft.com/office/powerpoint/2010/main" val="782096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Clear roles and responsibilities is fundamental</a:t>
            </a:r>
            <a:endParaRPr lang="en-GB" sz="2400" dirty="0"/>
          </a:p>
        </p:txBody>
      </p:sp>
      <p:sp>
        <p:nvSpPr>
          <p:cNvPr id="3" name="Content Placeholder 2"/>
          <p:cNvSpPr>
            <a:spLocks noGrp="1"/>
          </p:cNvSpPr>
          <p:nvPr>
            <p:ph idx="1"/>
          </p:nvPr>
        </p:nvSpPr>
        <p:spPr/>
        <p:txBody>
          <a:bodyPr>
            <a:normAutofit/>
          </a:bodyPr>
          <a:lstStyle/>
          <a:p>
            <a:r>
              <a:rPr lang="en-US" sz="1600" dirty="0" smtClean="0"/>
              <a:t>Clear distinction between commercial and regulated activities</a:t>
            </a:r>
          </a:p>
          <a:p>
            <a:pPr lvl="1"/>
            <a:r>
              <a:rPr lang="en-GB" sz="1600" dirty="0">
                <a:solidFill>
                  <a:prstClr val="black"/>
                </a:solidFill>
              </a:rPr>
              <a:t>Energy </a:t>
            </a:r>
            <a:r>
              <a:rPr lang="en-GB" sz="1600" dirty="0" smtClean="0">
                <a:solidFill>
                  <a:prstClr val="black"/>
                </a:solidFill>
              </a:rPr>
              <a:t>services </a:t>
            </a:r>
            <a:r>
              <a:rPr lang="en-GB" sz="1600" dirty="0">
                <a:solidFill>
                  <a:prstClr val="black"/>
                </a:solidFill>
              </a:rPr>
              <a:t>should be developed in the competitive </a:t>
            </a:r>
            <a:r>
              <a:rPr lang="en-GB" sz="1600" dirty="0" smtClean="0">
                <a:solidFill>
                  <a:prstClr val="black"/>
                </a:solidFill>
              </a:rPr>
              <a:t>market</a:t>
            </a:r>
          </a:p>
          <a:p>
            <a:pPr lvl="1"/>
            <a:r>
              <a:rPr lang="en-GB" sz="1600" dirty="0" smtClean="0">
                <a:solidFill>
                  <a:prstClr val="black"/>
                </a:solidFill>
              </a:rPr>
              <a:t>DSO role with focus on core activities</a:t>
            </a:r>
          </a:p>
          <a:p>
            <a:endParaRPr lang="en-US" sz="1600" dirty="0" smtClean="0"/>
          </a:p>
          <a:p>
            <a:r>
              <a:rPr lang="en-US" sz="1600" dirty="0" smtClean="0"/>
              <a:t>Clear allocation of </a:t>
            </a:r>
            <a:r>
              <a:rPr lang="en-US" sz="1600" dirty="0" smtClean="0"/>
              <a:t>responsibilities!</a:t>
            </a:r>
            <a:endParaRPr lang="en-US" sz="1600" dirty="0" smtClean="0"/>
          </a:p>
          <a:p>
            <a:pPr lvl="1"/>
            <a:r>
              <a:rPr lang="en-US" sz="1600" dirty="0" smtClean="0"/>
              <a:t>Information handling: Data collection, administration, validation, quality, allowing access etc.</a:t>
            </a:r>
          </a:p>
          <a:p>
            <a:pPr lvl="1"/>
            <a:r>
              <a:rPr lang="en-US" sz="1600" dirty="0" smtClean="0"/>
              <a:t>Balancing</a:t>
            </a:r>
          </a:p>
          <a:p>
            <a:pPr lvl="1"/>
            <a:r>
              <a:rPr lang="en-US" sz="1600" dirty="0" smtClean="0"/>
              <a:t>Billing</a:t>
            </a:r>
          </a:p>
          <a:p>
            <a:pPr lvl="1"/>
            <a:r>
              <a:rPr lang="en-US" sz="1600" dirty="0" smtClean="0"/>
              <a:t>etc</a:t>
            </a:r>
            <a:r>
              <a:rPr lang="en-US" sz="1600" dirty="0" smtClean="0"/>
              <a:t>.</a:t>
            </a:r>
          </a:p>
          <a:p>
            <a:pPr lvl="1"/>
            <a:endParaRPr lang="en-US" sz="1600" dirty="0" smtClean="0"/>
          </a:p>
          <a:p>
            <a:pPr lvl="1"/>
            <a:endParaRPr lang="en-US" sz="1600" dirty="0" smtClean="0"/>
          </a:p>
          <a:p>
            <a:pPr lvl="1"/>
            <a:endParaRPr lang="en-US" sz="1600" dirty="0" smtClean="0"/>
          </a:p>
          <a:p>
            <a:pPr lvl="1"/>
            <a:endParaRPr lang="en-US" sz="1600" dirty="0"/>
          </a:p>
        </p:txBody>
      </p:sp>
      <p:sp>
        <p:nvSpPr>
          <p:cNvPr id="4" name="Slide Number Placeholder 3"/>
          <p:cNvSpPr>
            <a:spLocks noGrp="1"/>
          </p:cNvSpPr>
          <p:nvPr>
            <p:ph type="sldNum" sz="quarter" idx="12"/>
          </p:nvPr>
        </p:nvSpPr>
        <p:spPr/>
        <p:txBody>
          <a:bodyPr/>
          <a:lstStyle/>
          <a:p>
            <a:fld id="{DBC20A89-EEFF-4854-B12F-2CCF5E46FD2E}" type="slidenum">
              <a:rPr lang="en-US" smtClean="0"/>
              <a:t>5</a:t>
            </a:fld>
            <a:endParaRPr lang="en-US"/>
          </a:p>
        </p:txBody>
      </p:sp>
    </p:spTree>
    <p:extLst>
      <p:ext uri="{BB962C8B-B14F-4D97-AF65-F5344CB8AC3E}">
        <p14:creationId xmlns:p14="http://schemas.microsoft.com/office/powerpoint/2010/main" val="110882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solidFill>
                  <a:schemeClr val="accent2"/>
                </a:solidFill>
              </a:rPr>
              <a:t>We need to empower customers through development of the retail market</a:t>
            </a:r>
            <a:endParaRPr lang="sv-SE" sz="2400" dirty="0">
              <a:solidFill>
                <a:schemeClr val="accent2"/>
              </a:solidFill>
            </a:endParaRPr>
          </a:p>
        </p:txBody>
      </p:sp>
      <p:sp>
        <p:nvSpPr>
          <p:cNvPr id="3" name="Content Placeholder 2"/>
          <p:cNvSpPr>
            <a:spLocks noGrp="1"/>
          </p:cNvSpPr>
          <p:nvPr>
            <p:ph idx="1"/>
          </p:nvPr>
        </p:nvSpPr>
        <p:spPr/>
        <p:txBody>
          <a:bodyPr>
            <a:normAutofit/>
          </a:bodyPr>
          <a:lstStyle/>
          <a:p>
            <a:r>
              <a:rPr lang="en-GB" sz="1600" dirty="0" smtClean="0"/>
              <a:t>In the Nordics, recent years have seen notable investments in meters and smart grids, which should be utilised</a:t>
            </a:r>
          </a:p>
          <a:p>
            <a:r>
              <a:rPr lang="en-GB" sz="1600" dirty="0" smtClean="0"/>
              <a:t>Hourly metering and hourly settlement - prerequisites to start incentivising customers to become active market participants.</a:t>
            </a:r>
          </a:p>
        </p:txBody>
      </p:sp>
      <p:sp>
        <p:nvSpPr>
          <p:cNvPr id="4" name="Slide Number Placeholder 3"/>
          <p:cNvSpPr>
            <a:spLocks noGrp="1"/>
          </p:cNvSpPr>
          <p:nvPr>
            <p:ph type="sldNum" sz="quarter" idx="12"/>
          </p:nvPr>
        </p:nvSpPr>
        <p:spPr/>
        <p:txBody>
          <a:bodyPr/>
          <a:lstStyle/>
          <a:p>
            <a:fld id="{DBC20A89-EEFF-4854-B12F-2CCF5E46FD2E}" type="slidenum">
              <a:rPr lang="en-US" smtClean="0"/>
              <a:t>6</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7010" y="3137466"/>
            <a:ext cx="5450190" cy="29223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983116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C8DE4A0-638A-42D0-8221-6A6FC1776A47}" type="slidenum">
              <a:rPr lang="fi-FI" smtClean="0"/>
              <a:t>7</a:t>
            </a:fld>
            <a:endParaRPr lang="fi-FI"/>
          </a:p>
        </p:txBody>
      </p:sp>
      <p:sp>
        <p:nvSpPr>
          <p:cNvPr id="5" name="Text Placeholder 4"/>
          <p:cNvSpPr>
            <a:spLocks noGrp="1"/>
          </p:cNvSpPr>
          <p:nvPr>
            <p:ph type="body" sz="quarter" idx="13"/>
          </p:nvPr>
        </p:nvSpPr>
        <p:spPr/>
        <p:txBody>
          <a:bodyPr/>
          <a:lstStyle/>
          <a:p>
            <a:r>
              <a:rPr lang="en-US" dirty="0" smtClean="0"/>
              <a:t>Thank you!</a:t>
            </a:r>
            <a:endParaRPr lang="en-US" dirty="0"/>
          </a:p>
        </p:txBody>
      </p:sp>
    </p:spTree>
    <p:extLst>
      <p:ext uri="{BB962C8B-B14F-4D97-AF65-F5344CB8AC3E}">
        <p14:creationId xmlns:p14="http://schemas.microsoft.com/office/powerpoint/2010/main" val="605107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MARTLIBRARYSHAPE" val="Yes"/>
</p:tagLst>
</file>

<file path=ppt/theme/theme1.xml><?xml version="1.0" encoding="utf-8"?>
<a:theme xmlns:a="http://schemas.openxmlformats.org/drawingml/2006/main" name="Fortum">
  <a:themeElements>
    <a:clrScheme name="FortumNew">
      <a:dk1>
        <a:sysClr val="windowText" lastClr="000000"/>
      </a:dk1>
      <a:lt1>
        <a:sysClr val="window" lastClr="FFFFFF"/>
      </a:lt1>
      <a:dk2>
        <a:srgbClr val="AED375"/>
      </a:dk2>
      <a:lt2>
        <a:srgbClr val="99D9EF"/>
      </a:lt2>
      <a:accent1>
        <a:srgbClr val="74B929"/>
      </a:accent1>
      <a:accent2>
        <a:srgbClr val="335A12"/>
      </a:accent2>
      <a:accent3>
        <a:srgbClr val="009ED7"/>
      </a:accent3>
      <a:accent4>
        <a:srgbClr val="002A5E"/>
      </a:accent4>
      <a:accent5>
        <a:srgbClr val="FAE22F"/>
      </a:accent5>
      <a:accent6>
        <a:srgbClr val="EC6B10"/>
      </a:accent6>
      <a:hlink>
        <a:srgbClr val="74B929"/>
      </a:hlink>
      <a:folHlink>
        <a:srgbClr val="74B929"/>
      </a:folHlink>
    </a:clrScheme>
    <a:fontScheme name="Fortu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372</Words>
  <Application>Microsoft Office PowerPoint</Application>
  <PresentationFormat>A4 Paper (210x297 mm)</PresentationFormat>
  <Paragraphs>58</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Fortum</vt:lpstr>
      <vt:lpstr>NordREG Hearing Gardemoen, April 8th, 2015  Fortum Markets’ view on the “market design” for energy services, as a supplier/service provider  </vt:lpstr>
      <vt:lpstr>Expectations of Customers vs. Customers expectations of “Energy Services”</vt:lpstr>
      <vt:lpstr>To support the development of energy services we need a market driven approach with the supplier centric model as a base</vt:lpstr>
      <vt:lpstr>A harmonised market with a level playing field</vt:lpstr>
      <vt:lpstr>Clear roles and responsibilities is fundamental</vt:lpstr>
      <vt:lpstr>We need to empower customers through development of the retail market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NordREG Hearing Gardemoen, April 8th, 2015  Current state of TSO’s and DSO’s roles and responsibilities and the current market design for enabling energy services  Fortum Markets’ view on the “market design” for energy services, as a seller/service provider</dc:title>
  <dc:creator>Ramert Louisa</dc:creator>
  <cp:lastModifiedBy>Ramert Louisa</cp:lastModifiedBy>
  <cp:revision>41</cp:revision>
  <dcterms:created xsi:type="dcterms:W3CDTF">2015-03-26T09:21:33Z</dcterms:created>
  <dcterms:modified xsi:type="dcterms:W3CDTF">2015-04-02T07:50:55Z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283.31.07.008</vt:lpwstr>
  </property>
  <property fmtid="{D5CDD505-2E9C-101B-9397-08002B2CF9AE}" pid="3" name="dvSaved">
    <vt:lpwstr>1</vt:lpwstr>
  </property>
  <property fmtid="{D5CDD505-2E9C-101B-9397-08002B2CF9AE}" pid="4" name="dvLanguage">
    <vt:lpwstr>1053</vt:lpwstr>
  </property>
  <property fmtid="{D5CDD505-2E9C-101B-9397-08002B2CF9AE}" pid="5" name="dvTemplate">
    <vt:lpwstr>Fortum_landscape.potx</vt:lpwstr>
  </property>
  <property fmtid="{D5CDD505-2E9C-101B-9397-08002B2CF9AE}" pid="6" name="dvDefinition">
    <vt:lpwstr>133 (dd_default.xml)</vt:lpwstr>
  </property>
  <property fmtid="{D5CDD505-2E9C-101B-9397-08002B2CF9AE}" pid="7" name="dvDefinitionID">
    <vt:lpwstr>133</vt:lpwstr>
  </property>
  <property fmtid="{D5CDD505-2E9C-101B-9397-08002B2CF9AE}" pid="8" name="dvContentFile">
    <vt:lpwstr>dd_default.xml</vt:lpwstr>
  </property>
  <property fmtid="{D5CDD505-2E9C-101B-9397-08002B2CF9AE}" pid="9" name="dvGlobalVerID">
    <vt:lpwstr>283.88.07.024</vt:lpwstr>
  </property>
  <property fmtid="{D5CDD505-2E9C-101B-9397-08002B2CF9AE}" pid="10" name="dvDefinitionVersion">
    <vt:lpwstr>9.0 / 12.12.2013</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0</vt:lpwstr>
  </property>
  <property fmtid="{D5CDD505-2E9C-101B-9397-08002B2CF9AE}" pid="15" name="dvDateExist">
    <vt:lpwstr>0</vt:lpwstr>
  </property>
  <property fmtid="{D5CDD505-2E9C-101B-9397-08002B2CF9AE}" pid="16" name="dvDisableDate">
    <vt:lpwstr>1</vt:lpwstr>
  </property>
  <property fmtid="{D5CDD505-2E9C-101B-9397-08002B2CF9AE}" pid="17" name="dvDisableAuthor">
    <vt:lpwstr>1</vt:lpwstr>
  </property>
  <property fmtid="{D5CDD505-2E9C-101B-9397-08002B2CF9AE}" pid="18" name="dvDisableSlidenumber">
    <vt:lpwstr>0</vt:lpwstr>
  </property>
  <property fmtid="{D5CDD505-2E9C-101B-9397-08002B2CF9AE}" pid="19" name="dvSavepath">
    <vt:lpwstr/>
  </property>
  <property fmtid="{D5CDD505-2E9C-101B-9397-08002B2CF9AE}" pid="20" name="dvUsed">
    <vt:lpwstr>1</vt:lpwstr>
  </property>
  <property fmtid="{D5CDD505-2E9C-101B-9397-08002B2CF9AE}" pid="21" name="dvCompany">
    <vt:lpwstr/>
  </property>
  <property fmtid="{D5CDD505-2E9C-101B-9397-08002B2CF9AE}" pid="22" name="dvCompanyList">
    <vt:lpwstr/>
  </property>
  <property fmtid="{D5CDD505-2E9C-101B-9397-08002B2CF9AE}" pid="23" name="dvSite">
    <vt:lpwstr/>
  </property>
  <property fmtid="{D5CDD505-2E9C-101B-9397-08002B2CF9AE}" pid="24" name="dvNumbering">
    <vt:lpwstr>0</vt:lpwstr>
  </property>
  <property fmtid="{D5CDD505-2E9C-101B-9397-08002B2CF9AE}" pid="25" name="dvDUname">
    <vt:lpwstr/>
  </property>
  <property fmtid="{D5CDD505-2E9C-101B-9397-08002B2CF9AE}" pid="26" name="dvDUdepartment">
    <vt:lpwstr/>
  </property>
  <property fmtid="{D5CDD505-2E9C-101B-9397-08002B2CF9AE}" pid="27" name="dvConfidentiality">
    <vt:lpwstr/>
  </property>
  <property fmtid="{D5CDD505-2E9C-101B-9397-08002B2CF9AE}" pid="28" name="dvLogoExist">
    <vt:lpwstr>0</vt:lpwstr>
  </property>
  <property fmtid="{D5CDD505-2E9C-101B-9397-08002B2CF9AE}" pid="29" name="CreateDate">
    <vt:lpwstr>26.3.2015</vt:lpwstr>
  </property>
  <property fmtid="{D5CDD505-2E9C-101B-9397-08002B2CF9AE}" pid="30" name="FortumDMOrganisationTaxHTField0">
    <vt:lpwstr/>
  </property>
  <property fmtid="{D5CDD505-2E9C-101B-9397-08002B2CF9AE}" pid="31" name="FortumDMConfidentialityTaxHTField0">
    <vt:lpwstr/>
  </property>
  <property fmtid="{D5CDD505-2E9C-101B-9397-08002B2CF9AE}" pid="32" name="FileAuthor">
    <vt:lpwstr> </vt:lpwstr>
  </property>
  <property fmtid="{D5CDD505-2E9C-101B-9397-08002B2CF9AE}" pid="33" name="FortumDMDocumentTypeTaxHTField0">
    <vt:lpwstr/>
  </property>
  <property fmtid="{D5CDD505-2E9C-101B-9397-08002B2CF9AE}" pid="34" name="BU">
    <vt:lpwstr/>
  </property>
  <property fmtid="{D5CDD505-2E9C-101B-9397-08002B2CF9AE}" pid="36" name="_NewReviewCycle">
    <vt:lpwstr/>
  </property>
</Properties>
</file>